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89" r:id="rId4"/>
    <p:sldId id="303" r:id="rId5"/>
    <p:sldId id="302" r:id="rId6"/>
    <p:sldId id="261" r:id="rId7"/>
    <p:sldId id="304" r:id="rId8"/>
    <p:sldId id="262" r:id="rId9"/>
    <p:sldId id="269" r:id="rId10"/>
    <p:sldId id="270" r:id="rId11"/>
    <p:sldId id="271" r:id="rId12"/>
    <p:sldId id="278" r:id="rId13"/>
    <p:sldId id="279" r:id="rId14"/>
    <p:sldId id="281" r:id="rId15"/>
    <p:sldId id="307" r:id="rId16"/>
    <p:sldId id="263" r:id="rId17"/>
    <p:sldId id="264" r:id="rId18"/>
    <p:sldId id="265" r:id="rId19"/>
    <p:sldId id="305" r:id="rId20"/>
    <p:sldId id="306" r:id="rId21"/>
    <p:sldId id="308" r:id="rId22"/>
    <p:sldId id="292" r:id="rId23"/>
    <p:sldId id="293" r:id="rId24"/>
    <p:sldId id="294" r:id="rId25"/>
    <p:sldId id="295" r:id="rId26"/>
    <p:sldId id="296" r:id="rId27"/>
    <p:sldId id="297" r:id="rId28"/>
    <p:sldId id="298" r:id="rId29"/>
    <p:sldId id="299" r:id="rId30"/>
    <p:sldId id="301" r:id="rId31"/>
    <p:sldId id="291" r:id="rId32"/>
    <p:sldId id="300"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2" autoAdjust="0"/>
    <p:restoredTop sz="86486" autoAdjust="0"/>
  </p:normalViewPr>
  <p:slideViewPr>
    <p:cSldViewPr snapToGrid="0">
      <p:cViewPr varScale="1">
        <p:scale>
          <a:sx n="103" d="100"/>
          <a:sy n="103" d="100"/>
        </p:scale>
        <p:origin x="114" y="318"/>
      </p:cViewPr>
      <p:guideLst/>
    </p:cSldViewPr>
  </p:slideViewPr>
  <p:outlineViewPr>
    <p:cViewPr>
      <p:scale>
        <a:sx n="33" d="100"/>
        <a:sy n="33" d="100"/>
      </p:scale>
      <p:origin x="0" y="-318"/>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ltLang="zh-CN" dirty="0"/>
              <a:t>Feed a dedicated noise to each layer of the generator network. Noise are added to add the diversity. </a:t>
            </a:r>
            <a:r>
              <a:rPr lang="en-AU" altLang="zh-CN" dirty="0" err="1"/>
              <a:t>Eg</a:t>
            </a:r>
            <a:r>
              <a:rPr lang="en-AU" altLang="zh-CN" dirty="0"/>
              <a:t>, single hair's shape and placement,  pores' location,</a:t>
            </a:r>
            <a:r>
              <a:rPr lang="en-AU" sz="1200" kern="1200" dirty="0">
                <a:solidFill>
                  <a:schemeClr val="tx1"/>
                </a:solidFill>
                <a:effectLst/>
                <a:latin typeface="+mn-lt"/>
                <a:ea typeface="+mn-ea"/>
                <a:cs typeface="+mn-cs"/>
              </a:rPr>
              <a:t> stubble.</a:t>
            </a:r>
            <a:r>
              <a:rPr lang="en-AU" altLang="zh-CN" dirty="0"/>
              <a:t> These noise wont effect the images’ main structure and high-dimensional meaning</a:t>
            </a:r>
            <a:endParaRPr lang="en-AU"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AU" altLang="zh-CN" dirty="0"/>
              <a:t>C</a:t>
            </a:r>
            <a:r>
              <a:rPr lang="zh-CN" altLang="en-US" dirty="0"/>
              <a:t>oarse </a:t>
            </a:r>
            <a:r>
              <a:rPr lang="en-US" altLang="zh-CN" dirty="0"/>
              <a:t>features 4-8. Middle features 16-32. Fine features 32-1024. low-resolution: hair background, shape. Fine features: Focusing on the skin.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r>
              <a:rPr lang="en-AU" altLang="zh-CN" dirty="0"/>
              <a:t>A</a:t>
            </a:r>
            <a:r>
              <a:rPr lang="zh-CN" altLang="en-US" dirty="0"/>
              <a:t> weighted combination of the VGG-16 perceptual </a:t>
            </a:r>
            <a:r>
              <a:rPr lang="en-US" altLang="zh-CN" dirty="0"/>
              <a:t>and MSE loss.</a:t>
            </a:r>
          </a:p>
          <a:p>
            <a:r>
              <a:rPr lang="en-US" altLang="zh-CN" dirty="0"/>
              <a:t> Extended latent space W+. W+ is a concatenation of 18 different 512-dimensional w vector since style gan use w for 18 times.</a:t>
            </a: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Parents predict children.</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split point in the synthesis network is chosen. </a:t>
            </a:r>
            <a:r>
              <a:rPr lang="en-AU" sz="1200" kern="1200" dirty="0">
                <a:solidFill>
                  <a:schemeClr val="tx1"/>
                </a:solidFill>
                <a:effectLst/>
                <a:latin typeface="+mn-lt"/>
                <a:ea typeface="+mn-ea"/>
                <a:cs typeface="+mn-cs"/>
              </a:rPr>
              <a:t>Copying the styles(B) corresponding to coarse resolutions (4–8) brings high-level aspects such as pose, general hair style, face shape, and eyeglasses from source. while all </a:t>
            </a:r>
            <a:r>
              <a:rPr lang="en-AU" sz="1200" kern="1200" dirty="0" err="1">
                <a:solidFill>
                  <a:schemeClr val="tx1"/>
                </a:solidFill>
                <a:effectLst/>
                <a:latin typeface="+mn-lt"/>
                <a:ea typeface="+mn-ea"/>
                <a:cs typeface="+mn-cs"/>
              </a:rPr>
              <a:t>colors</a:t>
            </a:r>
            <a:r>
              <a:rPr lang="en-AU" sz="1200" kern="1200" dirty="0">
                <a:solidFill>
                  <a:schemeClr val="tx1"/>
                </a:solidFill>
                <a:effectLst/>
                <a:latin typeface="+mn-lt"/>
                <a:ea typeface="+mn-ea"/>
                <a:cs typeface="+mn-cs"/>
              </a:rPr>
              <a:t>(eyes, hair, lighting)are from B.</a:t>
            </a:r>
            <a:endParaRPr lang="en-AU"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(c) We make several changes to the original architecture. We remove some redundant operations at the beginning, move the addition of b and B to be outside active area of a style, and adjust only the standard deviation per feature map. </a:t>
            </a:r>
            <a:endParaRPr lang="en-AU" altLang="zh-CN" dirty="0"/>
          </a:p>
          <a:p>
            <a:r>
              <a:rPr lang="zh-CN" altLang="en-US" dirty="0"/>
              <a:t>(d) The revised architecture enables us to replace instance normalization with a “demodulation” operation, which we apply to the weights associated with each convolution layer.</a:t>
            </a:r>
            <a:endParaRPr lang="en-AU" altLang="zh-CN" dirty="0"/>
          </a:p>
          <a:p>
            <a:endParaRPr lang="en-AU" altLang="zh-CN" dirty="0"/>
          </a:p>
          <a:p>
            <a:r>
              <a:rPr lang="en-AU" altLang="zh-CN" dirty="0"/>
              <a:t>StyleGan2 also improves the discriminator by adding the skip connections(</a:t>
            </a:r>
            <a:r>
              <a:rPr lang="en-AU" altLang="zh-CN" dirty="0" err="1"/>
              <a:t>unet</a:t>
            </a:r>
            <a:r>
              <a:rPr lang="en-AU" altLang="zh-CN" dirty="0"/>
              <a:t>). They also revised their progressive training(mostly due to resolution usage,1024*1024 are not good used in percentage).</a:t>
            </a:r>
          </a:p>
          <a:p>
            <a:r>
              <a:rPr lang="en-AU" sz="1200" kern="1200" dirty="0">
                <a:solidFill>
                  <a:schemeClr val="tx1"/>
                </a:solidFill>
                <a:effectLst/>
                <a:latin typeface="+mn-lt"/>
                <a:ea typeface="+mn-ea"/>
                <a:cs typeface="+mn-cs"/>
              </a:rPr>
              <a:t>Now, the purpose of instance normalization is to essentially remove the effect from the statistics of the convolution’s output feature maps. We observe that this goal can be achieved more directly. Let us assume that the in-put activations are </a:t>
            </a:r>
            <a:r>
              <a:rPr lang="en-AU" sz="1200" kern="1200" dirty="0" err="1">
                <a:solidFill>
                  <a:schemeClr val="tx1"/>
                </a:solidFill>
                <a:effectLst/>
                <a:latin typeface="+mn-lt"/>
                <a:ea typeface="+mn-ea"/>
                <a:cs typeface="+mn-cs"/>
              </a:rPr>
              <a:t>i.i.d</a:t>
            </a:r>
            <a:r>
              <a:rPr lang="en-AU" sz="1200" kern="1200" dirty="0">
                <a:solidFill>
                  <a:schemeClr val="tx1"/>
                </a:solidFill>
                <a:effectLst/>
                <a:latin typeface="+mn-lt"/>
                <a:ea typeface="+mn-ea"/>
                <a:cs typeface="+mn-cs"/>
              </a:rPr>
              <a:t>. random variables with unit standard deviation. After modulation and convolution, the output activations have standard deviation of rightest part.</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Suppose we have a latent variable z1 that produces a white dog and a latent variable z2 that produces a black dog. Since the elements other than </a:t>
            </a:r>
            <a:r>
              <a:rPr lang="en-AU" dirty="0" err="1"/>
              <a:t>color</a:t>
            </a:r>
            <a:r>
              <a:rPr lang="en-AU" dirty="0"/>
              <a:t> are not changed, taking the intermediate data, it is ideal that the latent variable changes along a path that changes between white and black. The blue path that changes </a:t>
            </a:r>
            <a:r>
              <a:rPr lang="en-AU" dirty="0" err="1"/>
              <a:t>color</a:t>
            </a:r>
            <a:r>
              <a:rPr lang="en-AU" dirty="0"/>
              <a:t> only is the “perceptually” shortest distance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Lazy: no harm is caused when R1 regularization is performed only once every 16 minibatches.</a:t>
            </a:r>
          </a:p>
          <a:p>
            <a:r>
              <a:rPr lang="en-AU" dirty="0"/>
              <a:t>Path: </a:t>
            </a:r>
            <a:r>
              <a:rPr lang="en-AU" sz="1200" kern="1200" dirty="0">
                <a:solidFill>
                  <a:schemeClr val="tx1"/>
                </a:solidFill>
                <a:effectLst/>
                <a:latin typeface="+mn-lt"/>
                <a:ea typeface="+mn-ea"/>
                <a:cs typeface="+mn-cs"/>
              </a:rPr>
              <a:t>Encourage that a fixed-size step in W results in a non-zero, fixed-magnitude change in the image.</a:t>
            </a:r>
          </a:p>
          <a:p>
            <a:r>
              <a:rPr lang="en-AU" dirty="0"/>
              <a:t>No growing: </a:t>
            </a:r>
            <a:r>
              <a:rPr lang="en-AU" sz="1200" kern="1200" dirty="0">
                <a:solidFill>
                  <a:schemeClr val="tx1"/>
                </a:solidFill>
                <a:effectLst/>
                <a:latin typeface="+mn-lt"/>
                <a:ea typeface="+mn-ea"/>
                <a:cs typeface="+mn-cs"/>
              </a:rPr>
              <a:t>Skip connections(generator), residual networks(discriminator)</a:t>
            </a:r>
          </a:p>
          <a:p>
            <a:r>
              <a:rPr lang="en-AU" sz="1200" kern="1200" dirty="0">
                <a:solidFill>
                  <a:schemeClr val="tx1"/>
                </a:solidFill>
                <a:effectLst/>
                <a:latin typeface="+mn-lt"/>
                <a:ea typeface="+mn-ea"/>
                <a:cs typeface="+mn-cs"/>
              </a:rPr>
              <a:t>Large the contributions from the high-resolution layers in specific the 1024 × 1024 layers are not contributed as much as it should be</a:t>
            </a:r>
            <a:endParaRPr lang="en-AU"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Ian </a:t>
            </a:r>
            <a:r>
              <a:rPr lang="en-AU" dirty="0" err="1"/>
              <a:t>goodflow</a:t>
            </a:r>
            <a:r>
              <a:rPr lang="en-AU" dirty="0"/>
              <a:t> 2014. Contest between generator and discriminator. When the generator fails to fool the discriminator, it learns from its mistakes and improves itself. Conversely, when the discriminator is fooled, it improves </a:t>
            </a:r>
            <a:r>
              <a:rPr lang="en-AU" dirty="0" err="1"/>
              <a:t>ifself</a:t>
            </a:r>
            <a:r>
              <a:rPr lang="en-AU" dirty="0"/>
              <a:t> and the contest continues until convergence.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Convergence</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 some techniques from CNN. Batch normalization, activation functions(</a:t>
            </a:r>
            <a:r>
              <a:rPr lang="en-AU" dirty="0" err="1"/>
              <a:t>relu</a:t>
            </a:r>
            <a:r>
              <a:rPr lang="en-AU" dirty="0"/>
              <a:t>).</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The idea of PGGAN(progressively grow). If we want to learn to synthesis high-resolution images like 1024 square</a:t>
            </a:r>
            <a:r>
              <a:rPr lang="en-AU" altLang="zh-CN" dirty="0"/>
              <a:t>, it's very tricky to do so at the beginning.  And it's easy for discriminator to tell the difference between real and fake synthesis images. Thus the gradients will be high and the training are not stable. So we start the learning process with low-resolution images like 4*4, after the discriminator can't tell true or false, we go to 8*8... Then reach 1024*1024. Let's see we </a:t>
            </a:r>
            <a:r>
              <a:rPr lang="en-AU" altLang="zh-CN" dirty="0" err="1"/>
              <a:t>wanna</a:t>
            </a:r>
            <a:r>
              <a:rPr lang="en-AU" altLang="zh-CN" dirty="0"/>
              <a:t> synthesis a lady, when its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Next stage: How to control the generated images?</a:t>
            </a:r>
          </a:p>
          <a:p>
            <a:r>
              <a:rPr lang="en-AU" dirty="0"/>
              <a:t>Discriminator only needs to tell the truth or false. Focus on the generator.</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AU" altLang="zh-CN" dirty="0"/>
              <a:t>1: non linear mapping  to avoid feature entanglement</a:t>
            </a:r>
          </a:p>
          <a:p>
            <a:r>
              <a:rPr lang="en-AU" altLang="zh-CN" dirty="0"/>
              <a:t>2: Control the intensity of style. In 4*4, it control the faces' </a:t>
            </a:r>
            <a:r>
              <a:rPr lang="en-AU" altLang="zh-CN" dirty="0" err="1"/>
              <a:t>size,rough</a:t>
            </a:r>
            <a:r>
              <a:rPr lang="en-AU" altLang="zh-CN" dirty="0"/>
              <a:t> hair </a:t>
            </a:r>
            <a:r>
              <a:rPr lang="en-AU" altLang="zh-CN" dirty="0" err="1"/>
              <a:t>style,pose</a:t>
            </a:r>
            <a:r>
              <a:rPr lang="en-AU" altLang="zh-CN" dirty="0"/>
              <a:t>. In 32*32,middle features like open/closed</a:t>
            </a:r>
            <a:r>
              <a:rPr lang="en-AU" altLang="zh-CN" baseline="0" dirty="0"/>
              <a:t> </a:t>
            </a:r>
            <a:r>
              <a:rPr lang="en-AU" altLang="zh-CN" dirty="0"/>
              <a:t>eyes, size of noses. In 1024*1024, affect the small features like </a:t>
            </a:r>
            <a:r>
              <a:rPr lang="en-AU" altLang="zh-CN" dirty="0" err="1"/>
              <a:t>color</a:t>
            </a:r>
            <a:r>
              <a:rPr lang="en-AU" altLang="zh-CN" dirty="0"/>
              <a:t> tons of background. Thus we can control how much styles we want in different features.</a:t>
            </a:r>
          </a:p>
          <a:p>
            <a:r>
              <a:rPr lang="en-AU" altLang="zh-CN" dirty="0"/>
              <a:t>3:ADAIN : Do normalization for input. Each convolution weight Independent.</a:t>
            </a:r>
          </a:p>
          <a:p>
            <a:r>
              <a:rPr lang="en-AU" altLang="zh-CN" dirty="0"/>
              <a:t>4: Feed a dedicated noise to each layer of the generator network. Noise are added to add the diversity. </a:t>
            </a:r>
            <a:r>
              <a:rPr lang="en-AU" altLang="zh-CN" dirty="0" err="1"/>
              <a:t>Eg</a:t>
            </a:r>
            <a:r>
              <a:rPr lang="en-AU" altLang="zh-CN" dirty="0"/>
              <a:t>, single hair's shape and placement,  pores' location,</a:t>
            </a:r>
            <a:r>
              <a:rPr lang="en-AU" sz="1200" kern="1200" dirty="0">
                <a:solidFill>
                  <a:schemeClr val="tx1"/>
                </a:solidFill>
                <a:effectLst/>
                <a:latin typeface="+mn-lt"/>
                <a:ea typeface="+mn-ea"/>
                <a:cs typeface="+mn-cs"/>
              </a:rPr>
              <a:t> stubble.</a:t>
            </a:r>
            <a:r>
              <a:rPr lang="en-AU" altLang="zh-CN" dirty="0"/>
              <a:t> These noise wont effect the images main structure and high-dimensional meaning.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Mapping network can generate a vector that doesn’t have to follow the training data distribution and can reduce the correlation between features. Example; eyes/glasses.  Hair </a:t>
            </a:r>
            <a:r>
              <a:rPr lang="en-AU" dirty="0" err="1"/>
              <a:t>color</a:t>
            </a:r>
            <a:r>
              <a:rPr lang="en-AU" dirty="0"/>
              <a:t>/length. </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ltLang="zh-CN" dirty="0" err="1"/>
              <a:t>AdaIn</a:t>
            </a:r>
            <a:r>
              <a:rPr lang="en-AU" altLang="zh-CN" dirty="0"/>
              <a:t> can </a:t>
            </a:r>
            <a:r>
              <a:rPr lang="en-AU" sz="1200" kern="1200" dirty="0">
                <a:solidFill>
                  <a:schemeClr val="tx1"/>
                </a:solidFill>
                <a:effectLst/>
                <a:latin typeface="+mn-lt"/>
                <a:ea typeface="+mn-ea"/>
                <a:cs typeface="+mn-cs"/>
              </a:rPr>
              <a:t>do not depend on the original statistics because of the normalization. Thus each style controls only one convolution</a:t>
            </a:r>
            <a:r>
              <a:rPr lang="en-AU" sz="1200" kern="1200" baseline="0" dirty="0">
                <a:solidFill>
                  <a:schemeClr val="tx1"/>
                </a:solidFill>
                <a:effectLst/>
                <a:latin typeface="+mn-lt"/>
                <a:ea typeface="+mn-ea"/>
                <a:cs typeface="+mn-cs"/>
              </a:rPr>
              <a:t>.</a:t>
            </a:r>
            <a:endParaRPr lang="en-AU"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2020/10/23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2020/10/23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2020/10/23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2020/10/23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1" b="19082"/>
          <a:stretch>
            <a:fillRect/>
          </a:stretch>
        </p:blipFill>
        <p:spPr>
          <a:xfrm>
            <a:off x="320040" y="320040"/>
            <a:ext cx="11548872" cy="4462272"/>
          </a:xfrm>
          <a:prstGeom prst="rect">
            <a:avLst/>
          </a:prstGeom>
        </p:spPr>
      </p:pic>
      <p:sp>
        <p:nvSpPr>
          <p:cNvPr id="17" name="Rectangle 16"/>
          <p:cNvSpPr>
            <a:spLocks noGrp="1" noRot="1" noChangeAspect="1" noMove="1" noResize="1" noEditPoints="1" noAdjustHandles="1" noChangeArrowheads="1" noChangeShapeType="1" noTextEdit="1"/>
          </p:cNvSpPr>
          <p:nvPr/>
        </p:nvSpPr>
        <p:spPr bwMode="ltGray">
          <a:xfrm>
            <a:off x="321564" y="4892040"/>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ctrTitle"/>
          </p:nvPr>
        </p:nvSpPr>
        <p:spPr>
          <a:xfrm>
            <a:off x="4380588" y="5093208"/>
            <a:ext cx="6973204" cy="1261872"/>
          </a:xfrm>
        </p:spPr>
        <p:txBody>
          <a:bodyPr anchor="ctr">
            <a:normAutofit/>
          </a:bodyPr>
          <a:lstStyle/>
          <a:p>
            <a:pPr algn="l"/>
            <a:r>
              <a:rPr lang="en-AU" sz="3400" b="1" dirty="0">
                <a:solidFill>
                  <a:schemeClr val="bg1"/>
                </a:solidFill>
              </a:rPr>
              <a:t>A Style-Based Generator Architecture for Generative Adversarial Networks</a:t>
            </a:r>
          </a:p>
        </p:txBody>
      </p:sp>
      <p:sp>
        <p:nvSpPr>
          <p:cNvPr id="3" name="副标题 2"/>
          <p:cNvSpPr>
            <a:spLocks noGrp="1"/>
          </p:cNvSpPr>
          <p:nvPr>
            <p:ph type="subTitle" idx="1"/>
          </p:nvPr>
        </p:nvSpPr>
        <p:spPr>
          <a:xfrm>
            <a:off x="838209" y="5093208"/>
            <a:ext cx="2892986" cy="1261872"/>
          </a:xfrm>
        </p:spPr>
        <p:txBody>
          <a:bodyPr anchor="ctr">
            <a:normAutofit/>
          </a:bodyPr>
          <a:lstStyle/>
          <a:p>
            <a:pPr algn="r"/>
            <a:r>
              <a:rPr lang="en-US" altLang="zh-CN" sz="2000" dirty="0">
                <a:solidFill>
                  <a:schemeClr val="bg2"/>
                </a:solidFill>
              </a:rPr>
              <a:t>Junlin Han</a:t>
            </a:r>
          </a:p>
          <a:p>
            <a:pPr algn="r"/>
            <a:r>
              <a:rPr lang="en-US" altLang="zh-CN" sz="2000" dirty="0">
                <a:solidFill>
                  <a:schemeClr val="bg2"/>
                </a:solidFill>
              </a:rPr>
              <a:t>11/08/2020</a:t>
            </a:r>
          </a:p>
        </p:txBody>
      </p:sp>
      <p:cxnSp>
        <p:nvCxnSpPr>
          <p:cNvPr id="38" name="Straight Connector 18"/>
          <p:cNvCxnSpPr>
            <a:cxnSpLocks noGrp="1" noRot="1" noChangeAspect="1" noMove="1" noResize="1" noEditPoints="1" noAdjustHandles="1" noChangeArrowheads="1" noChangeShapeType="1"/>
          </p:cNvCxnSpPr>
          <p:nvPr/>
        </p:nvCxnSpPr>
        <p:spPr>
          <a:xfrm flipV="1">
            <a:off x="4059936" y="5264106"/>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951"/>
            <a:ext cx="10515600" cy="1782147"/>
          </a:xfrm>
        </p:spPr>
        <p:txBody>
          <a:bodyPr/>
          <a:lstStyle/>
          <a:p>
            <a:r>
              <a:rPr lang="en-AU" altLang="zh-CN" dirty="0"/>
              <a:t>Architecture of </a:t>
            </a:r>
            <a:r>
              <a:rPr lang="en-AU" altLang="zh-CN" dirty="0" err="1"/>
              <a:t>StyleGAN</a:t>
            </a:r>
            <a:br>
              <a:rPr lang="en-AU" altLang="zh-CN" dirty="0"/>
            </a:br>
            <a:r>
              <a:rPr lang="en-AU" altLang="zh-CN" sz="2400" dirty="0">
                <a:solidFill>
                  <a:schemeClr val="accent2">
                    <a:lumMod val="75000"/>
                  </a:schemeClr>
                </a:solidFill>
              </a:rPr>
              <a:t>Affine transform and </a:t>
            </a:r>
            <a:r>
              <a:rPr lang="en-AU" altLang="zh-CN" sz="2400" dirty="0" err="1">
                <a:solidFill>
                  <a:schemeClr val="accent2">
                    <a:lumMod val="75000"/>
                  </a:schemeClr>
                </a:solidFill>
              </a:rPr>
              <a:t>AdaIN</a:t>
            </a:r>
            <a:endParaRPr lang="en-AU" sz="2400" dirty="0">
              <a:solidFill>
                <a:schemeClr val="accent2">
                  <a:lumMod val="75000"/>
                </a:schemeClr>
              </a:solidFill>
            </a:endParaRPr>
          </a:p>
        </p:txBody>
      </p:sp>
      <p:pic>
        <p:nvPicPr>
          <p:cNvPr id="4" name="Content Placeholder 3"/>
          <p:cNvPicPr>
            <a:picLocks noGrp="1" noChangeAspect="1"/>
          </p:cNvPicPr>
          <p:nvPr>
            <p:ph idx="1"/>
          </p:nvPr>
        </p:nvPicPr>
        <p:blipFill>
          <a:blip r:embed="rId3"/>
          <a:stretch>
            <a:fillRect/>
          </a:stretch>
        </p:blipFill>
        <p:spPr>
          <a:xfrm>
            <a:off x="366905" y="1650158"/>
            <a:ext cx="10515600" cy="4640080"/>
          </a:xfrm>
          <a:prstGeom prst="rect">
            <a:avLst/>
          </a:prstGeom>
        </p:spPr>
      </p:pic>
      <p:sp>
        <p:nvSpPr>
          <p:cNvPr id="5" name="Flowchart: Process 4"/>
          <p:cNvSpPr/>
          <p:nvPr/>
        </p:nvSpPr>
        <p:spPr>
          <a:xfrm>
            <a:off x="3116424" y="2267385"/>
            <a:ext cx="699796" cy="3405627"/>
          </a:xfrm>
          <a:prstGeom prst="flowChartProcess">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bg1"/>
              </a:solidFill>
              <a:highlight>
                <a:srgbClr val="FFFF00"/>
              </a:highlight>
            </a:endParaRPr>
          </a:p>
        </p:txBody>
      </p:sp>
      <p:sp>
        <p:nvSpPr>
          <p:cNvPr id="3" name="Rectangle 2"/>
          <p:cNvSpPr/>
          <p:nvPr/>
        </p:nvSpPr>
        <p:spPr>
          <a:xfrm>
            <a:off x="546997" y="6290238"/>
            <a:ext cx="4005007" cy="369332"/>
          </a:xfrm>
          <a:prstGeom prst="rect">
            <a:avLst/>
          </a:prstGeom>
        </p:spPr>
        <p:txBody>
          <a:bodyPr wrap="none">
            <a:spAutoFit/>
          </a:bodyPr>
          <a:lstStyle/>
          <a:p>
            <a:r>
              <a:rPr lang="en-AU" dirty="0"/>
              <a:t>Each style controls only one convolution.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858" y="466531"/>
            <a:ext cx="10515600" cy="1333046"/>
          </a:xfrm>
        </p:spPr>
        <p:txBody>
          <a:bodyPr>
            <a:normAutofit fontScale="90000"/>
          </a:bodyPr>
          <a:lstStyle/>
          <a:p>
            <a:r>
              <a:rPr lang="en-AU" altLang="zh-CN" dirty="0"/>
              <a:t>Architecture of </a:t>
            </a:r>
            <a:r>
              <a:rPr lang="en-AU" altLang="zh-CN" dirty="0" err="1"/>
              <a:t>StyleGAN</a:t>
            </a:r>
            <a:br>
              <a:rPr lang="en-AU" altLang="zh-CN" dirty="0"/>
            </a:br>
            <a:r>
              <a:rPr lang="en-AU" altLang="zh-CN" sz="2700" dirty="0">
                <a:solidFill>
                  <a:schemeClr val="accent2">
                    <a:lumMod val="75000"/>
                  </a:schemeClr>
                </a:solidFill>
              </a:rPr>
              <a:t>Per-channel Noise scale </a:t>
            </a:r>
            <a:br>
              <a:rPr lang="en-AU" b="1" dirty="0"/>
            </a:br>
            <a:endParaRPr lang="en-AU" dirty="0"/>
          </a:p>
        </p:txBody>
      </p:sp>
      <p:pic>
        <p:nvPicPr>
          <p:cNvPr id="4" name="Content Placeholder 3"/>
          <p:cNvPicPr>
            <a:picLocks noGrp="1" noChangeAspect="1"/>
          </p:cNvPicPr>
          <p:nvPr>
            <p:ph idx="1"/>
          </p:nvPr>
        </p:nvPicPr>
        <p:blipFill>
          <a:blip r:embed="rId3"/>
          <a:stretch>
            <a:fillRect/>
          </a:stretch>
        </p:blipFill>
        <p:spPr>
          <a:xfrm>
            <a:off x="656896" y="1394311"/>
            <a:ext cx="8016650" cy="4982546"/>
          </a:xfrm>
          <a:prstGeom prst="rect">
            <a:avLst/>
          </a:prstGeom>
        </p:spPr>
      </p:pic>
      <p:sp>
        <p:nvSpPr>
          <p:cNvPr id="5" name="Flowchart: Process 4"/>
          <p:cNvSpPr/>
          <p:nvPr/>
        </p:nvSpPr>
        <p:spPr>
          <a:xfrm>
            <a:off x="6096000" y="1799577"/>
            <a:ext cx="2394857" cy="4172015"/>
          </a:xfrm>
          <a:prstGeom prst="flowChartProcess">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bg1"/>
              </a:solidFill>
              <a:highlight>
                <a:srgbClr val="FFFF00"/>
              </a:highlight>
            </a:endParaRPr>
          </a:p>
        </p:txBody>
      </p:sp>
      <p:sp>
        <p:nvSpPr>
          <p:cNvPr id="3" name="Rectangle 2"/>
          <p:cNvSpPr/>
          <p:nvPr/>
        </p:nvSpPr>
        <p:spPr>
          <a:xfrm>
            <a:off x="656896" y="6304775"/>
            <a:ext cx="3625288" cy="369332"/>
          </a:xfrm>
          <a:prstGeom prst="rect">
            <a:avLst/>
          </a:prstGeom>
        </p:spPr>
        <p:txBody>
          <a:bodyPr wrap="none">
            <a:spAutoFit/>
          </a:bodyPr>
          <a:lstStyle/>
          <a:p>
            <a:r>
              <a:rPr lang="en-AU" altLang="zh-CN" dirty="0"/>
              <a:t>Noise are added to add the diversity.</a:t>
            </a:r>
            <a:endParaRPr lang="en-AU"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20200901_230001">
            <a:hlinkClick r:id="" action="ppaction://media"/>
          </p:cNvPr>
          <p:cNvPicPr>
            <a:picLocks noGrp="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25294" y="448309"/>
            <a:ext cx="11214586" cy="5971945"/>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
            <a:ext cx="10515600" cy="1231640"/>
          </a:xfrm>
        </p:spPr>
        <p:txBody>
          <a:bodyPr>
            <a:normAutofit/>
          </a:bodyPr>
          <a:lstStyle/>
          <a:p>
            <a:r>
              <a:rPr lang="en-US" altLang="zh-CN" sz="4000"/>
              <a:t>StyleGAN</a:t>
            </a:r>
            <a:br>
              <a:rPr lang="en-US" altLang="zh-CN" sz="2400"/>
            </a:br>
            <a:r>
              <a:rPr lang="en-US" altLang="zh-CN" sz="2400">
                <a:solidFill>
                  <a:schemeClr val="accent2">
                    <a:lumMod val="75000"/>
                  </a:schemeClr>
                </a:solidFill>
              </a:rPr>
              <a:t>Embed images to latent space</a:t>
            </a:r>
            <a:endParaRPr lang="en-US" altLang="zh-CN" sz="2400" dirty="0">
              <a:solidFill>
                <a:schemeClr val="accent2">
                  <a:lumMod val="75000"/>
                </a:schemeClr>
              </a:solidFill>
            </a:endParaRPr>
          </a:p>
        </p:txBody>
      </p:sp>
      <p:sp>
        <p:nvSpPr>
          <p:cNvPr id="3" name="内容占位符 2"/>
          <p:cNvSpPr>
            <a:spLocks noGrp="1"/>
          </p:cNvSpPr>
          <p:nvPr>
            <p:ph idx="1"/>
          </p:nvPr>
        </p:nvSpPr>
        <p:spPr>
          <a:xfrm>
            <a:off x="838200" y="1009015"/>
            <a:ext cx="10515600" cy="5618480"/>
          </a:xfrm>
        </p:spPr>
        <p:txBody>
          <a:bodyPr/>
          <a:lstStyle/>
          <a:p>
            <a:endParaRPr lang="en-US" altLang="zh-CN" sz="2000" dirty="0"/>
          </a:p>
          <a:p>
            <a:r>
              <a:rPr lang="en-US" altLang="zh-CN" sz="2000" dirty="0"/>
              <a:t>Learn an encoder that maps a given image to the latent space</a:t>
            </a:r>
            <a:r>
              <a:rPr lang="en-US" altLang="zh-CN" sz="1600" dirty="0"/>
              <a:t>[3]. </a:t>
            </a:r>
          </a:p>
          <a:p>
            <a:r>
              <a:rPr lang="en-US" altLang="zh-CN" sz="2000" dirty="0"/>
              <a:t>Select a random initial latent code and optimize it using gradient descent</a:t>
            </a:r>
            <a:r>
              <a:rPr lang="en-US" altLang="zh-CN" sz="1600" dirty="0"/>
              <a:t>[4].</a:t>
            </a:r>
            <a:endParaRPr lang="en-US" altLang="zh-CN" sz="105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pPr marL="0" indent="0">
              <a:buNone/>
            </a:pPr>
            <a:endParaRPr lang="en-US" altLang="zh-CN" sz="1050" dirty="0">
              <a:sym typeface="+mn-ea"/>
            </a:endParaRPr>
          </a:p>
          <a:p>
            <a:pPr marL="0" indent="0">
              <a:buNone/>
            </a:pPr>
            <a:endParaRPr lang="en-US" altLang="zh-CN" sz="1050" dirty="0">
              <a:sym typeface="+mn-ea"/>
            </a:endParaRPr>
          </a:p>
          <a:p>
            <a:pPr marL="0" indent="0">
              <a:buNone/>
            </a:pPr>
            <a:endParaRPr lang="en-US" altLang="zh-CN" sz="1050" dirty="0">
              <a:sym typeface="+mn-ea"/>
            </a:endParaRPr>
          </a:p>
          <a:p>
            <a:pPr marL="0" indent="0">
              <a:buNone/>
            </a:pPr>
            <a:endParaRPr lang="en-US" altLang="zh-CN" sz="1050" dirty="0">
              <a:sym typeface="+mn-ea"/>
            </a:endParaRPr>
          </a:p>
          <a:p>
            <a:endParaRPr lang="en-US" altLang="zh-CN" sz="2000" dirty="0">
              <a:sym typeface="+mn-ea"/>
            </a:endParaRPr>
          </a:p>
          <a:p>
            <a:endParaRPr lang="en-US" altLang="zh-CN" sz="2000" dirty="0"/>
          </a:p>
        </p:txBody>
      </p:sp>
      <p:pic>
        <p:nvPicPr>
          <p:cNvPr id="4" name="图片 3"/>
          <p:cNvPicPr>
            <a:picLocks noChangeAspect="1"/>
          </p:cNvPicPr>
          <p:nvPr/>
        </p:nvPicPr>
        <p:blipFill>
          <a:blip r:embed="rId3"/>
          <a:stretch>
            <a:fillRect/>
          </a:stretch>
        </p:blipFill>
        <p:spPr>
          <a:xfrm>
            <a:off x="407987" y="2121852"/>
            <a:ext cx="5173345" cy="3015615"/>
          </a:xfrm>
          <a:prstGeom prst="rect">
            <a:avLst/>
          </a:prstGeom>
        </p:spPr>
      </p:pic>
      <p:pic>
        <p:nvPicPr>
          <p:cNvPr id="5" name="图片 4"/>
          <p:cNvPicPr>
            <a:picLocks noChangeAspect="1"/>
          </p:cNvPicPr>
          <p:nvPr/>
        </p:nvPicPr>
        <p:blipFill>
          <a:blip r:embed="rId4"/>
          <a:stretch>
            <a:fillRect/>
          </a:stretch>
        </p:blipFill>
        <p:spPr>
          <a:xfrm>
            <a:off x="5282753" y="3149916"/>
            <a:ext cx="6799580" cy="2996565"/>
          </a:xfrm>
          <a:prstGeom prst="rect">
            <a:avLst/>
          </a:prstGeom>
        </p:spPr>
      </p:pic>
      <p:pic>
        <p:nvPicPr>
          <p:cNvPr id="6" name="Picture 5"/>
          <p:cNvPicPr>
            <a:picLocks noChangeAspect="1"/>
          </p:cNvPicPr>
          <p:nvPr/>
        </p:nvPicPr>
        <p:blipFill>
          <a:blip r:embed="rId5"/>
          <a:stretch>
            <a:fillRect/>
          </a:stretch>
        </p:blipFill>
        <p:spPr>
          <a:xfrm>
            <a:off x="565163" y="5410993"/>
            <a:ext cx="3724275" cy="942975"/>
          </a:xfrm>
          <a:prstGeom prst="rect">
            <a:avLst/>
          </a:prstGeom>
        </p:spPr>
      </p:pic>
      <p:pic>
        <p:nvPicPr>
          <p:cNvPr id="8" name="Picture 7"/>
          <p:cNvPicPr>
            <a:picLocks noChangeAspect="1"/>
          </p:cNvPicPr>
          <p:nvPr/>
        </p:nvPicPr>
        <p:blipFill>
          <a:blip r:embed="rId6"/>
          <a:stretch>
            <a:fillRect/>
          </a:stretch>
        </p:blipFill>
        <p:spPr>
          <a:xfrm>
            <a:off x="9522375" y="439810"/>
            <a:ext cx="1390267" cy="24188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270588" y="1315616"/>
            <a:ext cx="11083212" cy="4811065"/>
          </a:xfrm>
        </p:spPr>
        <p:txBody>
          <a:bodyPr/>
          <a:lstStyle/>
          <a:p>
            <a:r>
              <a:rPr lang="en-US" altLang="zh-CN" sz="2000" dirty="0"/>
              <a:t>Areas of low density in latent space are poorly represented and </a:t>
            </a:r>
          </a:p>
          <a:p>
            <a:pPr marL="0" indent="0">
              <a:buNone/>
            </a:pPr>
            <a:r>
              <a:rPr lang="en-US" altLang="zh-CN" sz="2000" dirty="0"/>
              <a:t>     likely to be difficult for the generator to learn.</a:t>
            </a:r>
          </a:p>
          <a:p>
            <a:r>
              <a:rPr lang="en-US" altLang="zh-CN" sz="2000" dirty="0"/>
              <a:t>Truncation:</a:t>
            </a:r>
          </a:p>
          <a:p>
            <a:r>
              <a:rPr lang="en-US" altLang="zh-CN" sz="2000" dirty="0"/>
              <a:t>Choosing ψ = 0.7 gives high-quality output with variation in features.</a:t>
            </a:r>
          </a:p>
          <a:p>
            <a:endParaRPr lang="en-US" altLang="zh-CN" sz="2000" dirty="0"/>
          </a:p>
        </p:txBody>
      </p:sp>
      <p:pic>
        <p:nvPicPr>
          <p:cNvPr id="9" name="图片 8"/>
          <p:cNvPicPr>
            <a:picLocks noChangeAspect="1"/>
          </p:cNvPicPr>
          <p:nvPr/>
        </p:nvPicPr>
        <p:blipFill>
          <a:blip r:embed="rId3"/>
          <a:stretch>
            <a:fillRect/>
          </a:stretch>
        </p:blipFill>
        <p:spPr>
          <a:xfrm>
            <a:off x="121675" y="3546345"/>
            <a:ext cx="6678295" cy="2779395"/>
          </a:xfrm>
          <a:prstGeom prst="rect">
            <a:avLst/>
          </a:prstGeom>
        </p:spPr>
      </p:pic>
      <p:pic>
        <p:nvPicPr>
          <p:cNvPr id="3" name="Picture 2"/>
          <p:cNvPicPr>
            <a:picLocks noChangeAspect="1"/>
          </p:cNvPicPr>
          <p:nvPr/>
        </p:nvPicPr>
        <p:blipFill>
          <a:blip r:embed="rId4"/>
          <a:stretch>
            <a:fillRect/>
          </a:stretch>
        </p:blipFill>
        <p:spPr>
          <a:xfrm>
            <a:off x="1980320" y="2059067"/>
            <a:ext cx="4819650" cy="409575"/>
          </a:xfrm>
          <a:prstGeom prst="rect">
            <a:avLst/>
          </a:prstGeom>
        </p:spPr>
      </p:pic>
      <p:pic>
        <p:nvPicPr>
          <p:cNvPr id="7" name="Picture 6"/>
          <p:cNvPicPr>
            <a:picLocks noChangeAspect="1"/>
          </p:cNvPicPr>
          <p:nvPr/>
        </p:nvPicPr>
        <p:blipFill>
          <a:blip r:embed="rId5"/>
          <a:stretch>
            <a:fillRect/>
          </a:stretch>
        </p:blipFill>
        <p:spPr>
          <a:xfrm>
            <a:off x="6646880" y="3844961"/>
            <a:ext cx="5648325" cy="2381250"/>
          </a:xfrm>
          <a:prstGeom prst="rect">
            <a:avLst/>
          </a:prstGeom>
        </p:spPr>
      </p:pic>
      <p:sp>
        <p:nvSpPr>
          <p:cNvPr id="10" name="标题 1"/>
          <p:cNvSpPr>
            <a:spLocks noGrp="1"/>
          </p:cNvSpPr>
          <p:nvPr>
            <p:ph type="title"/>
          </p:nvPr>
        </p:nvSpPr>
        <p:spPr>
          <a:xfrm>
            <a:off x="838200" y="1"/>
            <a:ext cx="10515600" cy="1231640"/>
          </a:xfrm>
        </p:spPr>
        <p:txBody>
          <a:bodyPr>
            <a:normAutofit/>
          </a:bodyPr>
          <a:lstStyle/>
          <a:p>
            <a:r>
              <a:rPr lang="en-US" altLang="zh-CN" sz="4000" dirty="0" err="1"/>
              <a:t>StyleGAN</a:t>
            </a:r>
            <a:br>
              <a:rPr lang="en-US" altLang="zh-CN" sz="2400" dirty="0"/>
            </a:br>
            <a:r>
              <a:rPr lang="en-US" altLang="zh-CN" sz="2400" dirty="0">
                <a:solidFill>
                  <a:schemeClr val="accent2">
                    <a:lumMod val="75000"/>
                  </a:schemeClr>
                </a:solidFill>
              </a:rPr>
              <a:t>Latent Space</a:t>
            </a:r>
          </a:p>
        </p:txBody>
      </p:sp>
      <p:pic>
        <p:nvPicPr>
          <p:cNvPr id="4" name="Picture 3"/>
          <p:cNvPicPr>
            <a:picLocks noChangeAspect="1"/>
          </p:cNvPicPr>
          <p:nvPr/>
        </p:nvPicPr>
        <p:blipFill>
          <a:blip r:embed="rId6"/>
          <a:stretch>
            <a:fillRect/>
          </a:stretch>
        </p:blipFill>
        <p:spPr>
          <a:xfrm>
            <a:off x="8830243" y="18175"/>
            <a:ext cx="3174833" cy="3024163"/>
          </a:xfrm>
          <a:prstGeom prst="rect">
            <a:avLst/>
          </a:prstGeom>
        </p:spPr>
      </p:pic>
      <p:pic>
        <p:nvPicPr>
          <p:cNvPr id="2" name="Picture 1"/>
          <p:cNvPicPr>
            <a:picLocks noChangeAspect="1"/>
          </p:cNvPicPr>
          <p:nvPr/>
        </p:nvPicPr>
        <p:blipFill>
          <a:blip r:embed="rId7"/>
          <a:stretch>
            <a:fillRect/>
          </a:stretch>
        </p:blipFill>
        <p:spPr>
          <a:xfrm>
            <a:off x="7319522" y="430292"/>
            <a:ext cx="1171575" cy="2038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620" y="388938"/>
            <a:ext cx="10515600" cy="1325563"/>
          </a:xfrm>
        </p:spPr>
        <p:txBody>
          <a:bodyPr>
            <a:normAutofit/>
          </a:bodyPr>
          <a:lstStyle/>
          <a:p>
            <a:r>
              <a:rPr lang="en-US" altLang="zh-CN" sz="4000" dirty="0" err="1"/>
              <a:t>StyleGAN</a:t>
            </a:r>
            <a:br>
              <a:rPr lang="en-US" altLang="zh-CN" dirty="0"/>
            </a:br>
            <a:r>
              <a:rPr lang="en-US" altLang="zh-CN" sz="2400" dirty="0">
                <a:solidFill>
                  <a:schemeClr val="accent2">
                    <a:lumMod val="75000"/>
                  </a:schemeClr>
                </a:solidFill>
              </a:rPr>
              <a:t>Style Mixing</a:t>
            </a:r>
            <a:endParaRPr lang="en-AU" sz="2400" dirty="0"/>
          </a:p>
        </p:txBody>
      </p:sp>
      <p:sp>
        <p:nvSpPr>
          <p:cNvPr id="5" name="TextBox 4"/>
          <p:cNvSpPr txBox="1"/>
          <p:nvPr/>
        </p:nvSpPr>
        <p:spPr>
          <a:xfrm>
            <a:off x="590192" y="1714501"/>
            <a:ext cx="7100596" cy="923330"/>
          </a:xfrm>
          <a:prstGeom prst="rect">
            <a:avLst/>
          </a:prstGeom>
          <a:noFill/>
        </p:spPr>
        <p:txBody>
          <a:bodyPr wrap="square" rtlCol="0">
            <a:spAutoFit/>
          </a:bodyPr>
          <a:lstStyle/>
          <a:p>
            <a:r>
              <a:rPr lang="en-AU" dirty="0"/>
              <a:t>Run two latent codes </a:t>
            </a:r>
            <a:r>
              <a:rPr lang="en-AU" dirty="0">
                <a:solidFill>
                  <a:srgbClr val="FF0000"/>
                </a:solidFill>
              </a:rPr>
              <a:t>z1</a:t>
            </a:r>
            <a:r>
              <a:rPr lang="en-AU" dirty="0"/>
              <a:t>,</a:t>
            </a:r>
            <a:r>
              <a:rPr lang="en-AU" dirty="0">
                <a:solidFill>
                  <a:srgbClr val="FF0000"/>
                </a:solidFill>
              </a:rPr>
              <a:t>z2</a:t>
            </a:r>
            <a:r>
              <a:rPr lang="en-AU" dirty="0"/>
              <a:t> through the mapping network, and have the corresponding </a:t>
            </a:r>
            <a:r>
              <a:rPr lang="en-AU" dirty="0">
                <a:solidFill>
                  <a:schemeClr val="accent1">
                    <a:lumMod val="75000"/>
                  </a:schemeClr>
                </a:solidFill>
              </a:rPr>
              <a:t>w1,w2</a:t>
            </a:r>
            <a:r>
              <a:rPr lang="en-AU" dirty="0"/>
              <a:t> control the styles so that w1 applies before the </a:t>
            </a:r>
            <a:r>
              <a:rPr lang="en-AU" dirty="0">
                <a:solidFill>
                  <a:srgbClr val="FF0000"/>
                </a:solidFill>
              </a:rPr>
              <a:t>split point </a:t>
            </a:r>
            <a:r>
              <a:rPr lang="en-AU" dirty="0"/>
              <a:t>and w2 after it.</a:t>
            </a:r>
          </a:p>
        </p:txBody>
      </p:sp>
      <p:pic>
        <p:nvPicPr>
          <p:cNvPr id="9" name="Content Placeholder 8"/>
          <p:cNvPicPr>
            <a:picLocks noGrp="1" noChangeAspect="1"/>
          </p:cNvPicPr>
          <p:nvPr>
            <p:ph idx="1"/>
          </p:nvPr>
        </p:nvPicPr>
        <p:blipFill>
          <a:blip r:embed="rId3"/>
          <a:stretch>
            <a:fillRect/>
          </a:stretch>
        </p:blipFill>
        <p:spPr>
          <a:xfrm>
            <a:off x="7987116" y="126174"/>
            <a:ext cx="2771775" cy="3028950"/>
          </a:xfrm>
          <a:prstGeom prst="rect">
            <a:avLst/>
          </a:prstGeom>
        </p:spPr>
      </p:pic>
      <p:pic>
        <p:nvPicPr>
          <p:cNvPr id="12" name="Picture 11"/>
          <p:cNvPicPr>
            <a:picLocks noChangeAspect="1"/>
          </p:cNvPicPr>
          <p:nvPr/>
        </p:nvPicPr>
        <p:blipFill>
          <a:blip r:embed="rId4"/>
          <a:stretch>
            <a:fillRect/>
          </a:stretch>
        </p:blipFill>
        <p:spPr>
          <a:xfrm>
            <a:off x="9307688" y="3002789"/>
            <a:ext cx="895350" cy="1400175"/>
          </a:xfrm>
          <a:prstGeom prst="rect">
            <a:avLst/>
          </a:prstGeom>
        </p:spPr>
      </p:pic>
      <p:pic>
        <p:nvPicPr>
          <p:cNvPr id="13" name="Picture 12"/>
          <p:cNvPicPr>
            <a:picLocks noChangeAspect="1"/>
          </p:cNvPicPr>
          <p:nvPr/>
        </p:nvPicPr>
        <p:blipFill>
          <a:blip r:embed="rId4"/>
          <a:stretch>
            <a:fillRect/>
          </a:stretch>
        </p:blipFill>
        <p:spPr>
          <a:xfrm>
            <a:off x="9307688" y="4402964"/>
            <a:ext cx="895350" cy="1400175"/>
          </a:xfrm>
          <a:prstGeom prst="rect">
            <a:avLst/>
          </a:prstGeom>
        </p:spPr>
      </p:pic>
      <p:pic>
        <p:nvPicPr>
          <p:cNvPr id="14" name="Picture 13"/>
          <p:cNvPicPr>
            <a:picLocks noChangeAspect="1"/>
          </p:cNvPicPr>
          <p:nvPr/>
        </p:nvPicPr>
        <p:blipFill>
          <a:blip r:embed="rId5"/>
          <a:stretch>
            <a:fillRect/>
          </a:stretch>
        </p:blipFill>
        <p:spPr>
          <a:xfrm>
            <a:off x="9593438" y="5803139"/>
            <a:ext cx="408978" cy="348834"/>
          </a:xfrm>
          <a:prstGeom prst="rect">
            <a:avLst/>
          </a:prstGeom>
        </p:spPr>
      </p:pic>
      <p:pic>
        <p:nvPicPr>
          <p:cNvPr id="15" name="Picture 14"/>
          <p:cNvPicPr>
            <a:picLocks noChangeAspect="1"/>
          </p:cNvPicPr>
          <p:nvPr/>
        </p:nvPicPr>
        <p:blipFill>
          <a:blip r:embed="rId6"/>
          <a:stretch>
            <a:fillRect/>
          </a:stretch>
        </p:blipFill>
        <p:spPr>
          <a:xfrm>
            <a:off x="10203038" y="3478678"/>
            <a:ext cx="400050" cy="732469"/>
          </a:xfrm>
          <a:prstGeom prst="rect">
            <a:avLst/>
          </a:prstGeom>
        </p:spPr>
      </p:pic>
      <p:pic>
        <p:nvPicPr>
          <p:cNvPr id="16" name="Picture 15"/>
          <p:cNvPicPr>
            <a:picLocks noChangeAspect="1"/>
          </p:cNvPicPr>
          <p:nvPr/>
        </p:nvPicPr>
        <p:blipFill>
          <a:blip r:embed="rId6"/>
          <a:stretch>
            <a:fillRect/>
          </a:stretch>
        </p:blipFill>
        <p:spPr>
          <a:xfrm>
            <a:off x="10196818" y="4848844"/>
            <a:ext cx="400050" cy="752475"/>
          </a:xfrm>
          <a:prstGeom prst="rect">
            <a:avLst/>
          </a:prstGeom>
        </p:spPr>
      </p:pic>
      <p:pic>
        <p:nvPicPr>
          <p:cNvPr id="18" name="Picture 17"/>
          <p:cNvPicPr>
            <a:picLocks noChangeAspect="1"/>
          </p:cNvPicPr>
          <p:nvPr/>
        </p:nvPicPr>
        <p:blipFill>
          <a:blip r:embed="rId7"/>
          <a:stretch>
            <a:fillRect/>
          </a:stretch>
        </p:blipFill>
        <p:spPr>
          <a:xfrm>
            <a:off x="7954084" y="2926558"/>
            <a:ext cx="1343025" cy="2952812"/>
          </a:xfrm>
          <a:prstGeom prst="rect">
            <a:avLst/>
          </a:prstGeom>
        </p:spPr>
      </p:pic>
      <p:pic>
        <p:nvPicPr>
          <p:cNvPr id="21" name="Picture 20"/>
          <p:cNvPicPr>
            <a:picLocks noChangeAspect="1"/>
          </p:cNvPicPr>
          <p:nvPr/>
        </p:nvPicPr>
        <p:blipFill>
          <a:blip r:embed="rId8"/>
          <a:stretch>
            <a:fillRect/>
          </a:stretch>
        </p:blipFill>
        <p:spPr>
          <a:xfrm>
            <a:off x="7954084" y="71753"/>
            <a:ext cx="1141946" cy="272252"/>
          </a:xfrm>
          <a:prstGeom prst="rect">
            <a:avLst/>
          </a:prstGeom>
        </p:spPr>
      </p:pic>
      <p:pic>
        <p:nvPicPr>
          <p:cNvPr id="22" name="Picture 21"/>
          <p:cNvPicPr>
            <a:picLocks noChangeAspect="1"/>
          </p:cNvPicPr>
          <p:nvPr/>
        </p:nvPicPr>
        <p:blipFill>
          <a:blip r:embed="rId9"/>
          <a:stretch>
            <a:fillRect/>
          </a:stretch>
        </p:blipFill>
        <p:spPr>
          <a:xfrm>
            <a:off x="7943505" y="2977513"/>
            <a:ext cx="1044077" cy="211545"/>
          </a:xfrm>
          <a:prstGeom prst="rect">
            <a:avLst/>
          </a:prstGeom>
        </p:spPr>
      </p:pic>
      <p:pic>
        <p:nvPicPr>
          <p:cNvPr id="23" name="Picture 22"/>
          <p:cNvPicPr>
            <a:picLocks noChangeAspect="1"/>
          </p:cNvPicPr>
          <p:nvPr/>
        </p:nvPicPr>
        <p:blipFill>
          <a:blip r:embed="rId10"/>
          <a:stretch>
            <a:fillRect/>
          </a:stretch>
        </p:blipFill>
        <p:spPr>
          <a:xfrm>
            <a:off x="9140473" y="3061024"/>
            <a:ext cx="161925" cy="428625"/>
          </a:xfrm>
          <a:prstGeom prst="rect">
            <a:avLst/>
          </a:prstGeom>
        </p:spPr>
      </p:pic>
      <p:pic>
        <p:nvPicPr>
          <p:cNvPr id="25" name="Picture 24"/>
          <p:cNvPicPr>
            <a:picLocks noChangeAspect="1"/>
          </p:cNvPicPr>
          <p:nvPr/>
        </p:nvPicPr>
        <p:blipFill>
          <a:blip r:embed="rId11"/>
          <a:stretch>
            <a:fillRect/>
          </a:stretch>
        </p:blipFill>
        <p:spPr>
          <a:xfrm>
            <a:off x="7987116" y="2470044"/>
            <a:ext cx="800873" cy="487387"/>
          </a:xfrm>
          <a:prstGeom prst="rect">
            <a:avLst/>
          </a:prstGeom>
        </p:spPr>
      </p:pic>
      <p:pic>
        <p:nvPicPr>
          <p:cNvPr id="26" name="Picture 25"/>
          <p:cNvPicPr>
            <a:picLocks noChangeAspect="1"/>
          </p:cNvPicPr>
          <p:nvPr/>
        </p:nvPicPr>
        <p:blipFill>
          <a:blip r:embed="rId12"/>
          <a:stretch>
            <a:fillRect/>
          </a:stretch>
        </p:blipFill>
        <p:spPr>
          <a:xfrm>
            <a:off x="7987116" y="5308912"/>
            <a:ext cx="862638" cy="570458"/>
          </a:xfrm>
          <a:prstGeom prst="rect">
            <a:avLst/>
          </a:prstGeom>
        </p:spPr>
      </p:pic>
      <p:pic>
        <p:nvPicPr>
          <p:cNvPr id="28" name="Picture 27"/>
          <p:cNvPicPr>
            <a:picLocks noChangeAspect="1"/>
          </p:cNvPicPr>
          <p:nvPr/>
        </p:nvPicPr>
        <p:blipFill>
          <a:blip r:embed="rId13"/>
          <a:stretch>
            <a:fillRect/>
          </a:stretch>
        </p:blipFill>
        <p:spPr>
          <a:xfrm>
            <a:off x="9955625" y="4281543"/>
            <a:ext cx="241193" cy="108926"/>
          </a:xfrm>
          <a:prstGeom prst="rect">
            <a:avLst/>
          </a:prstGeom>
        </p:spPr>
      </p:pic>
      <p:pic>
        <p:nvPicPr>
          <p:cNvPr id="29" name="Picture 28"/>
          <p:cNvPicPr>
            <a:picLocks noChangeAspect="1"/>
          </p:cNvPicPr>
          <p:nvPr/>
        </p:nvPicPr>
        <p:blipFill>
          <a:blip r:embed="rId14"/>
          <a:stretch>
            <a:fillRect/>
          </a:stretch>
        </p:blipFill>
        <p:spPr>
          <a:xfrm>
            <a:off x="9970620" y="5654590"/>
            <a:ext cx="211201" cy="162747"/>
          </a:xfrm>
          <a:prstGeom prst="rect">
            <a:avLst/>
          </a:prstGeom>
        </p:spPr>
      </p:pic>
      <p:pic>
        <p:nvPicPr>
          <p:cNvPr id="30" name="Picture 29"/>
          <p:cNvPicPr>
            <a:picLocks noChangeAspect="1"/>
          </p:cNvPicPr>
          <p:nvPr/>
        </p:nvPicPr>
        <p:blipFill>
          <a:blip r:embed="rId15"/>
          <a:stretch>
            <a:fillRect/>
          </a:stretch>
        </p:blipFill>
        <p:spPr>
          <a:xfrm>
            <a:off x="9678190" y="2898014"/>
            <a:ext cx="190500" cy="209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80">
                                          <p:stCondLst>
                                            <p:cond delay="0"/>
                                          </p:stCondLst>
                                        </p:cTn>
                                        <p:tgtEl>
                                          <p:spTgt spid="30"/>
                                        </p:tgtEl>
                                      </p:cBhvr>
                                    </p:animEffect>
                                    <p:anim calcmode="lin" valueType="num">
                                      <p:cBhvr>
                                        <p:cTn id="8"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13" dur="26">
                                          <p:stCondLst>
                                            <p:cond delay="650"/>
                                          </p:stCondLst>
                                        </p:cTn>
                                        <p:tgtEl>
                                          <p:spTgt spid="30"/>
                                        </p:tgtEl>
                                      </p:cBhvr>
                                      <p:to x="100000" y="60000"/>
                                    </p:animScale>
                                    <p:animScale>
                                      <p:cBhvr>
                                        <p:cTn id="14" dur="166" decel="50000">
                                          <p:stCondLst>
                                            <p:cond delay="676"/>
                                          </p:stCondLst>
                                        </p:cTn>
                                        <p:tgtEl>
                                          <p:spTgt spid="30"/>
                                        </p:tgtEl>
                                      </p:cBhvr>
                                      <p:to x="100000" y="100000"/>
                                    </p:animScale>
                                    <p:animScale>
                                      <p:cBhvr>
                                        <p:cTn id="15" dur="26">
                                          <p:stCondLst>
                                            <p:cond delay="1312"/>
                                          </p:stCondLst>
                                        </p:cTn>
                                        <p:tgtEl>
                                          <p:spTgt spid="30"/>
                                        </p:tgtEl>
                                      </p:cBhvr>
                                      <p:to x="100000" y="80000"/>
                                    </p:animScale>
                                    <p:animScale>
                                      <p:cBhvr>
                                        <p:cTn id="16" dur="166" decel="50000">
                                          <p:stCondLst>
                                            <p:cond delay="1338"/>
                                          </p:stCondLst>
                                        </p:cTn>
                                        <p:tgtEl>
                                          <p:spTgt spid="30"/>
                                        </p:tgtEl>
                                      </p:cBhvr>
                                      <p:to x="100000" y="100000"/>
                                    </p:animScale>
                                    <p:animScale>
                                      <p:cBhvr>
                                        <p:cTn id="17" dur="26">
                                          <p:stCondLst>
                                            <p:cond delay="1642"/>
                                          </p:stCondLst>
                                        </p:cTn>
                                        <p:tgtEl>
                                          <p:spTgt spid="30"/>
                                        </p:tgtEl>
                                      </p:cBhvr>
                                      <p:to x="100000" y="90000"/>
                                    </p:animScale>
                                    <p:animScale>
                                      <p:cBhvr>
                                        <p:cTn id="18" dur="166" decel="50000">
                                          <p:stCondLst>
                                            <p:cond delay="1668"/>
                                          </p:stCondLst>
                                        </p:cTn>
                                        <p:tgtEl>
                                          <p:spTgt spid="30"/>
                                        </p:tgtEl>
                                      </p:cBhvr>
                                      <p:to x="100000" y="100000"/>
                                    </p:animScale>
                                    <p:animScale>
                                      <p:cBhvr>
                                        <p:cTn id="19" dur="26">
                                          <p:stCondLst>
                                            <p:cond delay="1808"/>
                                          </p:stCondLst>
                                        </p:cTn>
                                        <p:tgtEl>
                                          <p:spTgt spid="30"/>
                                        </p:tgtEl>
                                      </p:cBhvr>
                                      <p:to x="100000" y="95000"/>
                                    </p:animScale>
                                    <p:animScale>
                                      <p:cBhvr>
                                        <p:cTn id="20" dur="166" decel="50000">
                                          <p:stCondLst>
                                            <p:cond delay="1834"/>
                                          </p:stCondLst>
                                        </p:cTn>
                                        <p:tgtEl>
                                          <p:spTgt spid="3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9119" y="1253456"/>
            <a:ext cx="7572375" cy="2600325"/>
          </a:xfrm>
          <a:prstGeom prst="rect">
            <a:avLst/>
          </a:prstGeom>
        </p:spPr>
      </p:pic>
      <p:pic>
        <p:nvPicPr>
          <p:cNvPr id="5" name="Picture 4"/>
          <p:cNvPicPr>
            <a:picLocks noChangeAspect="1"/>
          </p:cNvPicPr>
          <p:nvPr/>
        </p:nvPicPr>
        <p:blipFill>
          <a:blip r:embed="rId4"/>
          <a:stretch>
            <a:fillRect/>
          </a:stretch>
        </p:blipFill>
        <p:spPr>
          <a:xfrm>
            <a:off x="227218" y="3853781"/>
            <a:ext cx="7496175" cy="2476500"/>
          </a:xfrm>
          <a:prstGeom prst="rect">
            <a:avLst/>
          </a:prstGeom>
        </p:spPr>
      </p:pic>
      <p:pic>
        <p:nvPicPr>
          <p:cNvPr id="7" name="Picture 6"/>
          <p:cNvPicPr>
            <a:picLocks noChangeAspect="1"/>
          </p:cNvPicPr>
          <p:nvPr/>
        </p:nvPicPr>
        <p:blipFill>
          <a:blip r:embed="rId5"/>
          <a:stretch>
            <a:fillRect/>
          </a:stretch>
        </p:blipFill>
        <p:spPr>
          <a:xfrm>
            <a:off x="7786684" y="1886016"/>
            <a:ext cx="2620630" cy="1420964"/>
          </a:xfrm>
          <a:prstGeom prst="rect">
            <a:avLst/>
          </a:prstGeom>
        </p:spPr>
      </p:pic>
      <p:pic>
        <p:nvPicPr>
          <p:cNvPr id="8" name="Picture 7"/>
          <p:cNvPicPr>
            <a:picLocks noChangeAspect="1"/>
          </p:cNvPicPr>
          <p:nvPr/>
        </p:nvPicPr>
        <p:blipFill>
          <a:blip r:embed="rId6"/>
          <a:stretch>
            <a:fillRect/>
          </a:stretch>
        </p:blipFill>
        <p:spPr>
          <a:xfrm>
            <a:off x="7786684" y="4503633"/>
            <a:ext cx="3130277" cy="1176796"/>
          </a:xfrm>
          <a:prstGeom prst="rect">
            <a:avLst/>
          </a:prstGeom>
        </p:spPr>
      </p:pic>
      <p:sp>
        <p:nvSpPr>
          <p:cNvPr id="9" name="标题 1"/>
          <p:cNvSpPr>
            <a:spLocks noGrp="1"/>
          </p:cNvSpPr>
          <p:nvPr>
            <p:ph type="title"/>
          </p:nvPr>
        </p:nvSpPr>
        <p:spPr>
          <a:xfrm>
            <a:off x="838200" y="1"/>
            <a:ext cx="10515600" cy="1231640"/>
          </a:xfrm>
        </p:spPr>
        <p:txBody>
          <a:bodyPr>
            <a:normAutofit/>
          </a:bodyPr>
          <a:lstStyle/>
          <a:p>
            <a:r>
              <a:rPr lang="en-US" altLang="zh-CN" sz="4000" dirty="0" err="1"/>
              <a:t>StyleGAN</a:t>
            </a:r>
            <a:br>
              <a:rPr lang="en-US" altLang="zh-CN" sz="2400" dirty="0"/>
            </a:br>
            <a:r>
              <a:rPr lang="en-US" altLang="zh-CN" sz="2400" dirty="0">
                <a:solidFill>
                  <a:schemeClr val="accent2">
                    <a:lumMod val="75000"/>
                  </a:schemeClr>
                </a:solidFill>
              </a:rPr>
              <a:t>Style Mixing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a:t>StyleG</a:t>
            </a:r>
            <a:r>
              <a:rPr lang="en-US" altLang="en-AU" dirty="0"/>
              <a:t>AN</a:t>
            </a:r>
            <a:r>
              <a:rPr lang="en-AU" altLang="zh-CN" dirty="0"/>
              <a:t>2</a:t>
            </a:r>
            <a:endParaRPr lang="zh-CN" altLang="en-US" dirty="0"/>
          </a:p>
        </p:txBody>
      </p:sp>
      <p:sp>
        <p:nvSpPr>
          <p:cNvPr id="3" name="内容占位符 2"/>
          <p:cNvSpPr>
            <a:spLocks noGrp="1"/>
          </p:cNvSpPr>
          <p:nvPr>
            <p:ph idx="1"/>
          </p:nvPr>
        </p:nvSpPr>
        <p:spPr/>
        <p:txBody>
          <a:bodyPr/>
          <a:lstStyle/>
          <a:p>
            <a:r>
              <a:rPr lang="en-AU" altLang="zh-CN" dirty="0" err="1"/>
              <a:t>StyleGAN</a:t>
            </a:r>
            <a:r>
              <a:rPr lang="en-AU" altLang="zh-CN" dirty="0"/>
              <a:t> is not perfect.</a:t>
            </a:r>
          </a:p>
          <a:p>
            <a:r>
              <a:rPr lang="en-AU" altLang="zh-CN" dirty="0"/>
              <a:t>The existence of water</a:t>
            </a:r>
          </a:p>
          <a:p>
            <a:pPr marL="0" indent="0">
              <a:buNone/>
            </a:pPr>
            <a:r>
              <a:rPr lang="en-AU" altLang="zh-CN" dirty="0"/>
              <a:t>droplet </a:t>
            </a:r>
            <a:r>
              <a:rPr lang="en-AU" altLang="zh-CN" dirty="0" err="1"/>
              <a:t>artifact</a:t>
            </a:r>
            <a:r>
              <a:rPr lang="en-AU" altLang="zh-CN" dirty="0"/>
              <a:t> is the</a:t>
            </a:r>
          </a:p>
          <a:p>
            <a:pPr marL="0" indent="0">
              <a:buNone/>
            </a:pPr>
            <a:r>
              <a:rPr lang="en-AU" altLang="zh-CN" dirty="0"/>
              <a:t>biggest drawback.</a:t>
            </a:r>
          </a:p>
          <a:p>
            <a:pPr marL="0" indent="0">
              <a:buNone/>
            </a:pPr>
            <a:endParaRPr lang="en-AU" altLang="zh-CN" dirty="0"/>
          </a:p>
          <a:p>
            <a:endParaRPr lang="zh-CN" altLang="en-US" dirty="0"/>
          </a:p>
        </p:txBody>
      </p:sp>
      <p:pic>
        <p:nvPicPr>
          <p:cNvPr id="4" name="Picture 3"/>
          <p:cNvPicPr>
            <a:picLocks noChangeAspect="1"/>
          </p:cNvPicPr>
          <p:nvPr/>
        </p:nvPicPr>
        <p:blipFill>
          <a:blip r:embed="rId2"/>
          <a:stretch>
            <a:fillRect/>
          </a:stretch>
        </p:blipFill>
        <p:spPr>
          <a:xfrm>
            <a:off x="4705601" y="103042"/>
            <a:ext cx="6486525" cy="2638425"/>
          </a:xfrm>
          <a:prstGeom prst="rect">
            <a:avLst/>
          </a:prstGeom>
        </p:spPr>
      </p:pic>
      <p:pic>
        <p:nvPicPr>
          <p:cNvPr id="5" name="Picture 4"/>
          <p:cNvPicPr>
            <a:picLocks noChangeAspect="1"/>
          </p:cNvPicPr>
          <p:nvPr/>
        </p:nvPicPr>
        <p:blipFill>
          <a:blip r:embed="rId3"/>
          <a:stretch>
            <a:fillRect/>
          </a:stretch>
        </p:blipFill>
        <p:spPr>
          <a:xfrm>
            <a:off x="4705601" y="2743201"/>
            <a:ext cx="6486526" cy="2553827"/>
          </a:xfrm>
          <a:prstGeom prst="rect">
            <a:avLst/>
          </a:prstGeom>
        </p:spPr>
      </p:pic>
      <p:pic>
        <p:nvPicPr>
          <p:cNvPr id="6" name="Picture 5"/>
          <p:cNvPicPr>
            <a:picLocks noChangeAspect="1"/>
          </p:cNvPicPr>
          <p:nvPr/>
        </p:nvPicPr>
        <p:blipFill>
          <a:blip r:embed="rId4"/>
          <a:stretch>
            <a:fillRect/>
          </a:stretch>
        </p:blipFill>
        <p:spPr>
          <a:xfrm>
            <a:off x="3153026" y="5295900"/>
            <a:ext cx="8039100" cy="15621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6940" y="434975"/>
            <a:ext cx="9881235" cy="330835"/>
          </a:xfrm>
        </p:spPr>
        <p:txBody>
          <a:bodyPr>
            <a:normAutofit fontScale="90000"/>
          </a:bodyPr>
          <a:lstStyle/>
          <a:p>
            <a:r>
              <a:rPr dirty="0">
                <a:sym typeface="+mn-ea"/>
              </a:rPr>
              <a:t>StyleG</a:t>
            </a:r>
            <a:r>
              <a:rPr lang="en-US" dirty="0">
                <a:sym typeface="+mn-ea"/>
              </a:rPr>
              <a:t>AN</a:t>
            </a:r>
            <a:r>
              <a:rPr dirty="0">
                <a:sym typeface="+mn-ea"/>
              </a:rPr>
              <a:t>2 Architecture</a:t>
            </a:r>
            <a:br>
              <a:rPr lang="zh-CN" altLang="en-US" dirty="0"/>
            </a:br>
            <a:endParaRPr lang="zh-CN" altLang="en-US" dirty="0"/>
          </a:p>
        </p:txBody>
      </p:sp>
      <p:pic>
        <p:nvPicPr>
          <p:cNvPr id="4" name="Picture 3"/>
          <p:cNvPicPr>
            <a:picLocks noChangeAspect="1"/>
          </p:cNvPicPr>
          <p:nvPr/>
        </p:nvPicPr>
        <p:blipFill>
          <a:blip r:embed="rId3"/>
          <a:stretch>
            <a:fillRect/>
          </a:stretch>
        </p:blipFill>
        <p:spPr>
          <a:xfrm>
            <a:off x="635054" y="765810"/>
            <a:ext cx="4838700" cy="4552950"/>
          </a:xfrm>
          <a:prstGeom prst="rect">
            <a:avLst/>
          </a:prstGeom>
        </p:spPr>
      </p:pic>
      <p:pic>
        <p:nvPicPr>
          <p:cNvPr id="5" name="Picture 4"/>
          <p:cNvPicPr>
            <a:picLocks noChangeAspect="1"/>
          </p:cNvPicPr>
          <p:nvPr/>
        </p:nvPicPr>
        <p:blipFill>
          <a:blip r:embed="rId4"/>
          <a:stretch>
            <a:fillRect/>
          </a:stretch>
        </p:blipFill>
        <p:spPr>
          <a:xfrm>
            <a:off x="6554716" y="734695"/>
            <a:ext cx="5637284" cy="4374832"/>
          </a:xfrm>
          <a:prstGeom prst="rect">
            <a:avLst/>
          </a:prstGeom>
        </p:spPr>
      </p:pic>
      <p:pic>
        <p:nvPicPr>
          <p:cNvPr id="3" name="Picture 2"/>
          <p:cNvPicPr>
            <a:picLocks noChangeAspect="1"/>
          </p:cNvPicPr>
          <p:nvPr/>
        </p:nvPicPr>
        <p:blipFill>
          <a:blip r:embed="rId5"/>
          <a:stretch>
            <a:fillRect/>
          </a:stretch>
        </p:blipFill>
        <p:spPr>
          <a:xfrm>
            <a:off x="5972175" y="600392"/>
            <a:ext cx="247650" cy="4718368"/>
          </a:xfrm>
          <a:prstGeom prst="rect">
            <a:avLst/>
          </a:prstGeom>
        </p:spPr>
      </p:pic>
      <p:pic>
        <p:nvPicPr>
          <p:cNvPr id="6" name="Picture 5"/>
          <p:cNvPicPr>
            <a:picLocks noChangeAspect="1"/>
          </p:cNvPicPr>
          <p:nvPr/>
        </p:nvPicPr>
        <p:blipFill>
          <a:blip r:embed="rId6"/>
          <a:stretch>
            <a:fillRect/>
          </a:stretch>
        </p:blipFill>
        <p:spPr>
          <a:xfrm>
            <a:off x="635054" y="5318760"/>
            <a:ext cx="10820400" cy="1466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StyleGAN2</a:t>
            </a:r>
            <a:br>
              <a:rPr lang="en-US" altLang="zh-CN" dirty="0"/>
            </a:br>
            <a:r>
              <a:rPr lang="en-US" altLang="zh-CN" sz="2400" dirty="0">
                <a:solidFill>
                  <a:schemeClr val="accent2">
                    <a:lumMod val="75000"/>
                  </a:schemeClr>
                </a:solidFill>
              </a:rPr>
              <a:t>Dataset</a:t>
            </a:r>
            <a:endParaRPr lang="en-AU" sz="2400" dirty="0">
              <a:solidFill>
                <a:schemeClr val="accent2">
                  <a:lumMod val="75000"/>
                </a:schemeClr>
              </a:solidFill>
            </a:endParaRPr>
          </a:p>
        </p:txBody>
      </p:sp>
      <p:sp>
        <p:nvSpPr>
          <p:cNvPr id="3" name="Content Placeholder 2"/>
          <p:cNvSpPr>
            <a:spLocks noGrp="1"/>
          </p:cNvSpPr>
          <p:nvPr>
            <p:ph idx="1"/>
          </p:nvPr>
        </p:nvSpPr>
        <p:spPr/>
        <p:txBody>
          <a:bodyPr/>
          <a:lstStyle/>
          <a:p>
            <a:r>
              <a:rPr lang="en-AU" dirty="0"/>
              <a:t>Flickr-Faces-HQ Dataset (FFHQ) : </a:t>
            </a:r>
            <a:r>
              <a:rPr lang="en-AU" dirty="0">
                <a:solidFill>
                  <a:srgbClr val="FF0000"/>
                </a:solidFill>
              </a:rPr>
              <a:t>70000 </a:t>
            </a:r>
            <a:r>
              <a:rPr lang="en-AU" dirty="0"/>
              <a:t>high-quality PNG images at 1024×1024 resolution and contains considerable variation in terms of age, ethnicity and image background.</a:t>
            </a:r>
          </a:p>
        </p:txBody>
      </p:sp>
      <p:pic>
        <p:nvPicPr>
          <p:cNvPr id="5" name="Picture 4"/>
          <p:cNvPicPr>
            <a:picLocks noChangeAspect="1"/>
          </p:cNvPicPr>
          <p:nvPr/>
        </p:nvPicPr>
        <p:blipFill>
          <a:blip r:embed="rId2"/>
          <a:stretch>
            <a:fillRect/>
          </a:stretch>
        </p:blipFill>
        <p:spPr>
          <a:xfrm>
            <a:off x="4608094" y="2988972"/>
            <a:ext cx="7363325" cy="37607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0772"/>
            <a:ext cx="10515600" cy="1325563"/>
          </a:xfrm>
        </p:spPr>
        <p:txBody>
          <a:bodyPr/>
          <a:lstStyle/>
          <a:p>
            <a:r>
              <a:rPr lang="en-US" altLang="zh-CN" dirty="0"/>
              <a:t>Outline</a:t>
            </a:r>
          </a:p>
        </p:txBody>
      </p:sp>
      <p:sp>
        <p:nvSpPr>
          <p:cNvPr id="3" name="内容占位符 2"/>
          <p:cNvSpPr>
            <a:spLocks noGrp="1"/>
          </p:cNvSpPr>
          <p:nvPr>
            <p:ph idx="1"/>
          </p:nvPr>
        </p:nvSpPr>
        <p:spPr>
          <a:xfrm>
            <a:off x="838200" y="1825625"/>
            <a:ext cx="10515600" cy="4836432"/>
          </a:xfrm>
        </p:spPr>
        <p:txBody>
          <a:bodyPr>
            <a:normAutofit fontScale="92500" lnSpcReduction="20000"/>
          </a:bodyPr>
          <a:lstStyle/>
          <a:p>
            <a:r>
              <a:rPr lang="en-US" altLang="zh-CN" dirty="0"/>
              <a:t>Background</a:t>
            </a:r>
          </a:p>
          <a:p>
            <a:r>
              <a:rPr lang="en-US" altLang="zh-CN" sz="1600" dirty="0"/>
              <a:t>GANs</a:t>
            </a:r>
          </a:p>
          <a:p>
            <a:r>
              <a:rPr lang="en-US" altLang="zh-CN" sz="1600" dirty="0"/>
              <a:t>DCGAN</a:t>
            </a:r>
          </a:p>
          <a:p>
            <a:r>
              <a:rPr lang="en-US" altLang="zh-CN" sz="1600" dirty="0"/>
              <a:t>PGGAN</a:t>
            </a:r>
          </a:p>
          <a:p>
            <a:r>
              <a:rPr lang="en-US" altLang="zh-CN" dirty="0" err="1"/>
              <a:t>StyleGAN</a:t>
            </a:r>
            <a:r>
              <a:rPr lang="en-US" altLang="zh-CN" sz="1600" dirty="0"/>
              <a:t>[1] </a:t>
            </a:r>
          </a:p>
          <a:p>
            <a:r>
              <a:rPr lang="en-AU" altLang="zh-CN" sz="1600" dirty="0"/>
              <a:t>Architecture of </a:t>
            </a:r>
            <a:r>
              <a:rPr lang="en-AU" altLang="zh-CN" sz="1600" dirty="0" err="1"/>
              <a:t>StyleGAN</a:t>
            </a:r>
            <a:endParaRPr lang="en-AU" altLang="zh-CN" sz="1600" dirty="0"/>
          </a:p>
          <a:p>
            <a:r>
              <a:rPr lang="en-US" altLang="zh-CN" sz="1600" dirty="0"/>
              <a:t>Embed images to latent space</a:t>
            </a:r>
          </a:p>
          <a:p>
            <a:r>
              <a:rPr lang="en-US" altLang="zh-CN" sz="1600" dirty="0"/>
              <a:t>Latent space</a:t>
            </a:r>
          </a:p>
          <a:p>
            <a:r>
              <a:rPr lang="en-US" altLang="zh-CN" sz="1600" dirty="0"/>
              <a:t>Style mixing</a:t>
            </a:r>
          </a:p>
          <a:p>
            <a:r>
              <a:rPr lang="en-US" altLang="zh-CN" dirty="0"/>
              <a:t>StyleGAN2</a:t>
            </a:r>
            <a:r>
              <a:rPr lang="en-US" altLang="zh-CN" sz="1600" dirty="0"/>
              <a:t>[2] </a:t>
            </a:r>
            <a:endParaRPr lang="en-US" altLang="zh-CN" dirty="0"/>
          </a:p>
          <a:p>
            <a:r>
              <a:rPr lang="en-AU" altLang="zh-CN" sz="1600" dirty="0"/>
              <a:t>Architecture of StyleGAN2</a:t>
            </a:r>
          </a:p>
          <a:p>
            <a:r>
              <a:rPr lang="en-AU" altLang="zh-CN" sz="1600" dirty="0"/>
              <a:t>Dataset</a:t>
            </a:r>
          </a:p>
          <a:p>
            <a:r>
              <a:rPr lang="en-AU" altLang="zh-CN" sz="1600" dirty="0"/>
              <a:t>Metrics</a:t>
            </a:r>
          </a:p>
          <a:p>
            <a:r>
              <a:rPr lang="en-AU" altLang="zh-CN" dirty="0"/>
              <a:t>Results</a:t>
            </a:r>
          </a:p>
          <a:p>
            <a:pPr marL="0" indent="0">
              <a:buNone/>
            </a:pPr>
            <a:endParaRPr lang="en-AU" altLang="zh-CN" sz="1600" dirty="0"/>
          </a:p>
          <a:p>
            <a:endParaRPr lang="en-US" altLang="zh-CN" sz="1050" dirty="0"/>
          </a:p>
          <a:p>
            <a:pPr marL="0" indent="0">
              <a:buNone/>
            </a:pPr>
            <a:endParaRPr lang="en-US" altLang="zh-CN" dirty="0"/>
          </a:p>
          <a:p>
            <a:endParaRPr lang="en-US" altLang="zh-CN" dirty="0"/>
          </a:p>
          <a:p>
            <a:endParaRPr lang="en-US" altLang="zh-CN" dirty="0"/>
          </a:p>
          <a:p>
            <a:endParaRPr lang="en-US" altLang="zh-CN" sz="1050" dirty="0"/>
          </a:p>
          <a:p>
            <a:pPr marL="0" indent="0">
              <a:buNone/>
            </a:pPr>
            <a:endParaRPr lang="en-US" altLang="zh-CN" sz="1050" dirty="0"/>
          </a:p>
          <a:p>
            <a:pPr marL="0" indent="0">
              <a:buNone/>
            </a:pPr>
            <a:endParaRPr lang="en-US" altLang="zh-CN"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StyleGAN2</a:t>
            </a:r>
            <a:br>
              <a:rPr lang="en-US" altLang="zh-CN" dirty="0"/>
            </a:br>
            <a:r>
              <a:rPr lang="en-US" altLang="zh-CN" sz="2400" dirty="0">
                <a:solidFill>
                  <a:schemeClr val="accent2">
                    <a:lumMod val="75000"/>
                  </a:schemeClr>
                </a:solidFill>
              </a:rPr>
              <a:t>Dataset</a:t>
            </a:r>
            <a:endParaRPr lang="en-AU" dirty="0"/>
          </a:p>
        </p:txBody>
      </p:sp>
      <p:sp>
        <p:nvSpPr>
          <p:cNvPr id="3" name="Content Placeholder 2"/>
          <p:cNvSpPr>
            <a:spLocks noGrp="1"/>
          </p:cNvSpPr>
          <p:nvPr>
            <p:ph idx="1"/>
          </p:nvPr>
        </p:nvSpPr>
        <p:spPr/>
        <p:txBody>
          <a:bodyPr/>
          <a:lstStyle/>
          <a:p>
            <a:r>
              <a:rPr lang="en-AU" dirty="0"/>
              <a:t>LSUN: Construction of a Large-scale Image Dataset </a:t>
            </a:r>
            <a:br>
              <a:rPr lang="en-AU" dirty="0"/>
            </a:br>
            <a:r>
              <a:rPr lang="en-AU" dirty="0"/>
              <a:t>using Deep Learning with Humans in the Loop</a:t>
            </a:r>
            <a:r>
              <a:rPr lang="en-AU" sz="1600" dirty="0"/>
              <a:t>[6].</a:t>
            </a:r>
          </a:p>
          <a:p>
            <a:r>
              <a:rPr lang="en-AU" dirty="0">
                <a:solidFill>
                  <a:srgbClr val="FF0000"/>
                </a:solidFill>
              </a:rPr>
              <a:t>One million</a:t>
            </a:r>
            <a:r>
              <a:rPr lang="en-AU" dirty="0"/>
              <a:t> </a:t>
            </a:r>
            <a:r>
              <a:rPr lang="en-AU" dirty="0" err="1"/>
              <a:t>labeled</a:t>
            </a:r>
            <a:r>
              <a:rPr lang="en-AU" dirty="0"/>
              <a:t> images for each of 10 scene categories and 20 object categories.</a:t>
            </a:r>
          </a:p>
          <a:p>
            <a:r>
              <a:rPr lang="en-AU" dirty="0"/>
              <a:t>Cars: 512x384 resolution.</a:t>
            </a:r>
          </a:p>
          <a:p>
            <a:endParaRPr lang="en-AU" dirty="0"/>
          </a:p>
          <a:p>
            <a:endParaRPr lang="en-AU" dirty="0"/>
          </a:p>
        </p:txBody>
      </p:sp>
      <p:pic>
        <p:nvPicPr>
          <p:cNvPr id="5" name="Picture 4"/>
          <p:cNvPicPr>
            <a:picLocks noChangeAspect="1"/>
          </p:cNvPicPr>
          <p:nvPr/>
        </p:nvPicPr>
        <p:blipFill>
          <a:blip r:embed="rId3"/>
          <a:stretch>
            <a:fillRect/>
          </a:stretch>
        </p:blipFill>
        <p:spPr>
          <a:xfrm>
            <a:off x="5367337" y="3228975"/>
            <a:ext cx="5754771" cy="32639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StyleGAN2</a:t>
            </a:r>
            <a:br>
              <a:rPr lang="en-US" altLang="zh-CN" dirty="0"/>
            </a:br>
            <a:r>
              <a:rPr lang="en-US" altLang="zh-CN" sz="2400" dirty="0">
                <a:solidFill>
                  <a:schemeClr val="accent2">
                    <a:lumMod val="75000"/>
                  </a:schemeClr>
                </a:solidFill>
              </a:rPr>
              <a:t>Metrics</a:t>
            </a:r>
            <a:endParaRPr lang="en-AU" dirty="0"/>
          </a:p>
        </p:txBody>
      </p:sp>
      <p:sp>
        <p:nvSpPr>
          <p:cNvPr id="3" name="Content Placeholder 2"/>
          <p:cNvSpPr>
            <a:spLocks noGrp="1"/>
          </p:cNvSpPr>
          <p:nvPr>
            <p:ph idx="1"/>
          </p:nvPr>
        </p:nvSpPr>
        <p:spPr/>
        <p:txBody>
          <a:bodyPr/>
          <a:lstStyle/>
          <a:p>
            <a:r>
              <a:rPr lang="en-AU" sz="2000" dirty="0" err="1"/>
              <a:t>Frechet</a:t>
            </a:r>
            <a:r>
              <a:rPr lang="en-AU" sz="2000" dirty="0"/>
              <a:t> Inception Distance (</a:t>
            </a:r>
            <a:r>
              <a:rPr lang="en-AU" sz="2000" dirty="0">
                <a:solidFill>
                  <a:srgbClr val="FF0000"/>
                </a:solidFill>
              </a:rPr>
              <a:t>FID</a:t>
            </a:r>
            <a:r>
              <a:rPr lang="en-AU" sz="2000" dirty="0"/>
              <a:t>) is a measure of </a:t>
            </a:r>
            <a:r>
              <a:rPr lang="en-AU" sz="2000" dirty="0">
                <a:solidFill>
                  <a:srgbClr val="FF0000"/>
                </a:solidFill>
              </a:rPr>
              <a:t>similarity</a:t>
            </a:r>
            <a:r>
              <a:rPr lang="en-AU" sz="2000" dirty="0"/>
              <a:t> between two datasets of images. It was shown to correlate well with human judgement of visual quality and is most often used to evaluate the </a:t>
            </a:r>
            <a:r>
              <a:rPr lang="en-AU" sz="2000" dirty="0">
                <a:solidFill>
                  <a:srgbClr val="FF0000"/>
                </a:solidFill>
              </a:rPr>
              <a:t>quality of samples</a:t>
            </a:r>
            <a:r>
              <a:rPr lang="en-AU" sz="2000" dirty="0"/>
              <a:t> of Generative Adversarial Networks.</a:t>
            </a:r>
          </a:p>
          <a:p>
            <a:r>
              <a:rPr lang="en-AU" sz="2000" dirty="0"/>
              <a:t>Perceptual Path Length (</a:t>
            </a:r>
            <a:r>
              <a:rPr lang="en-AU" sz="2000" dirty="0">
                <a:solidFill>
                  <a:srgbClr val="FF0000"/>
                </a:solidFill>
              </a:rPr>
              <a:t>PPL</a:t>
            </a:r>
            <a:r>
              <a:rPr lang="en-AU" sz="2000" dirty="0"/>
              <a:t>) is an indicator of whether the image changes smoothly in “perceptual”.  Using a pre-trained network (VGG16) to classify </a:t>
            </a:r>
            <a:r>
              <a:rPr lang="en-AU" sz="2000" dirty="0">
                <a:solidFill>
                  <a:srgbClr val="FF0000"/>
                </a:solidFill>
              </a:rPr>
              <a:t>perceptual distance </a:t>
            </a:r>
            <a:r>
              <a:rPr lang="en-AU" sz="2000" dirty="0"/>
              <a:t>between images.</a:t>
            </a:r>
          </a:p>
          <a:p>
            <a:endParaRPr lang="en-AU" dirty="0"/>
          </a:p>
        </p:txBody>
      </p:sp>
      <p:pic>
        <p:nvPicPr>
          <p:cNvPr id="4" name="Picture 3"/>
          <p:cNvPicPr>
            <a:picLocks noChangeAspect="1"/>
          </p:cNvPicPr>
          <p:nvPr/>
        </p:nvPicPr>
        <p:blipFill>
          <a:blip r:embed="rId3"/>
          <a:stretch>
            <a:fillRect/>
          </a:stretch>
        </p:blipFill>
        <p:spPr>
          <a:xfrm>
            <a:off x="2189747" y="3429000"/>
            <a:ext cx="5292478" cy="34272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0629"/>
            <a:ext cx="10515600" cy="783771"/>
          </a:xfrm>
        </p:spPr>
        <p:txBody>
          <a:bodyPr/>
          <a:lstStyle/>
          <a:p>
            <a:r>
              <a:rPr lang="en-AU" dirty="0"/>
              <a:t>Results</a:t>
            </a:r>
          </a:p>
        </p:txBody>
      </p:sp>
      <p:sp>
        <p:nvSpPr>
          <p:cNvPr id="6" name="Content Placeholder 5"/>
          <p:cNvSpPr>
            <a:spLocks noGrp="1"/>
          </p:cNvSpPr>
          <p:nvPr>
            <p:ph idx="1"/>
          </p:nvPr>
        </p:nvSpPr>
        <p:spPr>
          <a:xfrm>
            <a:off x="838200" y="1825624"/>
            <a:ext cx="10515600" cy="5097683"/>
          </a:xfrm>
        </p:spPr>
        <p:txBody>
          <a:bodyPr>
            <a:normAutofit/>
          </a:bodyPr>
          <a:lstStyle/>
          <a:p>
            <a:endParaRPr lang="en-AU" dirty="0"/>
          </a:p>
          <a:p>
            <a:endParaRPr lang="en-AU" dirty="0"/>
          </a:p>
          <a:p>
            <a:endParaRPr lang="en-AU" dirty="0"/>
          </a:p>
          <a:p>
            <a:endParaRPr lang="en-AU" dirty="0"/>
          </a:p>
          <a:p>
            <a:endParaRPr lang="en-AU" sz="1800" dirty="0"/>
          </a:p>
          <a:p>
            <a:endParaRPr lang="en-AU" sz="1800" dirty="0"/>
          </a:p>
          <a:p>
            <a:pPr marL="0" indent="0">
              <a:buNone/>
            </a:pPr>
            <a:endParaRPr lang="en-AU" sz="1800" dirty="0"/>
          </a:p>
          <a:p>
            <a:endParaRPr lang="en-AU" sz="1800" dirty="0"/>
          </a:p>
        </p:txBody>
      </p:sp>
      <p:pic>
        <p:nvPicPr>
          <p:cNvPr id="7" name="Picture 6"/>
          <p:cNvPicPr>
            <a:picLocks noChangeAspect="1"/>
          </p:cNvPicPr>
          <p:nvPr/>
        </p:nvPicPr>
        <p:blipFill>
          <a:blip r:embed="rId3"/>
          <a:stretch>
            <a:fillRect/>
          </a:stretch>
        </p:blipFill>
        <p:spPr>
          <a:xfrm>
            <a:off x="709612" y="914400"/>
            <a:ext cx="10772775" cy="1676400"/>
          </a:xfrm>
          <a:prstGeom prst="rect">
            <a:avLst/>
          </a:prstGeom>
        </p:spPr>
      </p:pic>
      <p:cxnSp>
        <p:nvCxnSpPr>
          <p:cNvPr id="9" name="Straight Connector 8"/>
          <p:cNvCxnSpPr/>
          <p:nvPr/>
        </p:nvCxnSpPr>
        <p:spPr>
          <a:xfrm>
            <a:off x="709612" y="2590800"/>
            <a:ext cx="107727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838200" y="2740058"/>
            <a:ext cx="4814070" cy="3268813"/>
          </a:xfrm>
          <a:prstGeom prst="rect">
            <a:avLst/>
          </a:prstGeom>
        </p:spPr>
      </p:pic>
      <p:pic>
        <p:nvPicPr>
          <p:cNvPr id="3" name="Picture 2"/>
          <p:cNvPicPr>
            <a:picLocks noChangeAspect="1"/>
          </p:cNvPicPr>
          <p:nvPr/>
        </p:nvPicPr>
        <p:blipFill>
          <a:blip r:embed="rId5"/>
          <a:stretch>
            <a:fillRect/>
          </a:stretch>
        </p:blipFill>
        <p:spPr>
          <a:xfrm>
            <a:off x="6096000" y="2723152"/>
            <a:ext cx="4790381" cy="313471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86392"/>
          </a:xfrm>
        </p:spPr>
        <p:txBody>
          <a:bodyPr>
            <a:normAutofit/>
          </a:bodyPr>
          <a:lstStyle/>
          <a:p>
            <a:r>
              <a:rPr lang="en-AU" dirty="0"/>
              <a:t>Results</a:t>
            </a:r>
            <a:br>
              <a:rPr lang="en-AU" dirty="0"/>
            </a:br>
            <a:r>
              <a:rPr lang="en-AU" sz="2400" dirty="0">
                <a:solidFill>
                  <a:schemeClr val="accent2">
                    <a:lumMod val="75000"/>
                  </a:schemeClr>
                </a:solidFill>
              </a:rPr>
              <a:t>Cars</a:t>
            </a:r>
          </a:p>
        </p:txBody>
      </p:sp>
      <p:pic>
        <p:nvPicPr>
          <p:cNvPr id="5" name="Picture 4"/>
          <p:cNvPicPr>
            <a:picLocks noChangeAspect="1"/>
          </p:cNvPicPr>
          <p:nvPr/>
        </p:nvPicPr>
        <p:blipFill>
          <a:blip r:embed="rId2"/>
          <a:stretch>
            <a:fillRect/>
          </a:stretch>
        </p:blipFill>
        <p:spPr>
          <a:xfrm>
            <a:off x="838200" y="1651518"/>
            <a:ext cx="7343775" cy="4943475"/>
          </a:xfrm>
          <a:prstGeom prst="rect">
            <a:avLst/>
          </a:prstGeom>
        </p:spPr>
      </p:pic>
      <p:sp>
        <p:nvSpPr>
          <p:cNvPr id="13" name="Content Placeholder 12"/>
          <p:cNvSpPr>
            <a:spLocks noGrp="1"/>
          </p:cNvSpPr>
          <p:nvPr>
            <p:ph idx="1"/>
          </p:nvPr>
        </p:nvSpPr>
        <p:spPr/>
        <p:txBody>
          <a:bodyPr/>
          <a:lstStyle/>
          <a:p>
            <a:endParaRPr lang="en-AU"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Results</a:t>
            </a:r>
            <a:br>
              <a:rPr lang="en-AU" dirty="0"/>
            </a:br>
            <a:r>
              <a:rPr lang="en-AU" sz="2400" dirty="0">
                <a:solidFill>
                  <a:schemeClr val="accent2">
                    <a:lumMod val="75000"/>
                  </a:schemeClr>
                </a:solidFill>
              </a:rPr>
              <a:t>Cats</a:t>
            </a:r>
          </a:p>
        </p:txBody>
      </p:sp>
      <p:pic>
        <p:nvPicPr>
          <p:cNvPr id="4" name="Content Placeholder 3"/>
          <p:cNvPicPr>
            <a:picLocks noGrp="1" noChangeAspect="1"/>
          </p:cNvPicPr>
          <p:nvPr>
            <p:ph idx="1"/>
          </p:nvPr>
        </p:nvPicPr>
        <p:blipFill>
          <a:blip r:embed="rId2"/>
          <a:stretch>
            <a:fillRect/>
          </a:stretch>
        </p:blipFill>
        <p:spPr>
          <a:xfrm>
            <a:off x="838200" y="1690688"/>
            <a:ext cx="6565326" cy="435133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Results</a:t>
            </a:r>
            <a:br>
              <a:rPr lang="en-AU" dirty="0"/>
            </a:br>
            <a:r>
              <a:rPr lang="en-AU" sz="2400" dirty="0">
                <a:solidFill>
                  <a:schemeClr val="accent2">
                    <a:lumMod val="75000"/>
                  </a:schemeClr>
                </a:solidFill>
              </a:rPr>
              <a:t>Church</a:t>
            </a:r>
          </a:p>
        </p:txBody>
      </p:sp>
      <p:pic>
        <p:nvPicPr>
          <p:cNvPr id="4" name="Content Placeholder 3"/>
          <p:cNvPicPr>
            <a:picLocks noGrp="1" noChangeAspect="1"/>
          </p:cNvPicPr>
          <p:nvPr>
            <p:ph idx="1"/>
          </p:nvPr>
        </p:nvPicPr>
        <p:blipFill>
          <a:blip r:embed="rId2"/>
          <a:stretch>
            <a:fillRect/>
          </a:stretch>
        </p:blipFill>
        <p:spPr>
          <a:xfrm>
            <a:off x="909558" y="1690688"/>
            <a:ext cx="6510009" cy="435133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Results</a:t>
            </a:r>
            <a:br>
              <a:rPr lang="en-AU" dirty="0"/>
            </a:br>
            <a:r>
              <a:rPr lang="en-AU" sz="2400" dirty="0" err="1">
                <a:solidFill>
                  <a:schemeClr val="accent2">
                    <a:lumMod val="75000"/>
                  </a:schemeClr>
                </a:solidFill>
              </a:rPr>
              <a:t>WikiArt</a:t>
            </a:r>
            <a:endParaRPr lang="en-AU" sz="24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954915" y="1690688"/>
            <a:ext cx="6531264" cy="435133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Results</a:t>
            </a:r>
            <a:br>
              <a:rPr lang="en-AU" dirty="0"/>
            </a:br>
            <a:r>
              <a:rPr lang="en-AU" sz="2400" dirty="0">
                <a:solidFill>
                  <a:schemeClr val="accent2">
                    <a:lumMod val="75000"/>
                  </a:schemeClr>
                </a:solidFill>
              </a:rPr>
              <a:t>Anime portraits</a:t>
            </a:r>
          </a:p>
        </p:txBody>
      </p:sp>
      <p:pic>
        <p:nvPicPr>
          <p:cNvPr id="4" name="Content Placeholder 3"/>
          <p:cNvPicPr>
            <a:picLocks noGrp="1" noChangeAspect="1"/>
          </p:cNvPicPr>
          <p:nvPr>
            <p:ph idx="1"/>
          </p:nvPr>
        </p:nvPicPr>
        <p:blipFill>
          <a:blip r:embed="rId3"/>
          <a:stretch>
            <a:fillRect/>
          </a:stretch>
        </p:blipFill>
        <p:spPr>
          <a:xfrm>
            <a:off x="1109983" y="1946923"/>
            <a:ext cx="6351756" cy="435133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Results</a:t>
            </a:r>
            <a:br>
              <a:rPr lang="en-AU" dirty="0"/>
            </a:br>
            <a:r>
              <a:rPr lang="en-AU" sz="2400" dirty="0">
                <a:solidFill>
                  <a:schemeClr val="accent2">
                    <a:lumMod val="75000"/>
                  </a:schemeClr>
                </a:solidFill>
              </a:rPr>
              <a:t>Abstract art</a:t>
            </a:r>
          </a:p>
        </p:txBody>
      </p:sp>
      <p:pic>
        <p:nvPicPr>
          <p:cNvPr id="4" name="Content Placeholder 3"/>
          <p:cNvPicPr>
            <a:picLocks noGrp="1" noChangeAspect="1"/>
          </p:cNvPicPr>
          <p:nvPr>
            <p:ph idx="1"/>
          </p:nvPr>
        </p:nvPicPr>
        <p:blipFill>
          <a:blip r:embed="rId2"/>
          <a:stretch>
            <a:fillRect/>
          </a:stretch>
        </p:blipFill>
        <p:spPr>
          <a:xfrm>
            <a:off x="838200" y="1837657"/>
            <a:ext cx="6561404" cy="435133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Results</a:t>
            </a:r>
            <a:br>
              <a:rPr lang="en-AU" dirty="0"/>
            </a:br>
            <a:r>
              <a:rPr lang="en-AU" sz="2400" dirty="0">
                <a:solidFill>
                  <a:schemeClr val="accent2">
                    <a:lumMod val="75000"/>
                  </a:schemeClr>
                </a:solidFill>
              </a:rPr>
              <a:t>Maps</a:t>
            </a:r>
          </a:p>
        </p:txBody>
      </p:sp>
      <p:pic>
        <p:nvPicPr>
          <p:cNvPr id="4" name="Content Placeholder 3"/>
          <p:cNvPicPr>
            <a:picLocks noGrp="1" noChangeAspect="1"/>
          </p:cNvPicPr>
          <p:nvPr>
            <p:ph idx="1"/>
          </p:nvPr>
        </p:nvPicPr>
        <p:blipFill>
          <a:blip r:embed="rId2"/>
          <a:stretch>
            <a:fillRect/>
          </a:stretch>
        </p:blipFill>
        <p:spPr>
          <a:xfrm>
            <a:off x="742439" y="1690688"/>
            <a:ext cx="6527007" cy="43513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940"/>
            <a:ext cx="10515600" cy="1325563"/>
          </a:xfrm>
        </p:spPr>
        <p:txBody>
          <a:bodyPr>
            <a:normAutofit fontScale="90000"/>
          </a:bodyPr>
          <a:lstStyle/>
          <a:p>
            <a:r>
              <a:rPr lang="en-US" altLang="zh-CN" sz="4900" dirty="0"/>
              <a:t>Background</a:t>
            </a:r>
            <a:br>
              <a:rPr lang="en-US" altLang="zh-CN" dirty="0"/>
            </a:br>
            <a:r>
              <a:rPr lang="en-US" altLang="zh-CN" sz="2700" dirty="0">
                <a:solidFill>
                  <a:schemeClr val="accent2">
                    <a:lumMod val="75000"/>
                  </a:schemeClr>
                </a:solidFill>
              </a:rPr>
              <a:t>GANs(Generative Adversarial Networks) 2014</a:t>
            </a:r>
            <a:br>
              <a:rPr lang="en-US" altLang="zh-CN" dirty="0"/>
            </a:br>
            <a:endParaRPr lang="en-AU" dirty="0"/>
          </a:p>
        </p:txBody>
      </p:sp>
      <p:pic>
        <p:nvPicPr>
          <p:cNvPr id="6" name="Content Placeholder 5"/>
          <p:cNvPicPr>
            <a:picLocks noGrp="1" noChangeAspect="1"/>
          </p:cNvPicPr>
          <p:nvPr>
            <p:ph idx="1"/>
          </p:nvPr>
        </p:nvPicPr>
        <p:blipFill>
          <a:blip r:embed="rId3"/>
          <a:stretch>
            <a:fillRect/>
          </a:stretch>
        </p:blipFill>
        <p:spPr>
          <a:xfrm>
            <a:off x="838200" y="1322746"/>
            <a:ext cx="7745069" cy="434313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Results</a:t>
            </a:r>
            <a:br>
              <a:rPr lang="en-AU" dirty="0"/>
            </a:br>
            <a:r>
              <a:rPr lang="en-AU" sz="2400" dirty="0">
                <a:solidFill>
                  <a:schemeClr val="accent2">
                    <a:lumMod val="75000"/>
                  </a:schemeClr>
                </a:solidFill>
              </a:rPr>
              <a:t>Faces</a:t>
            </a:r>
            <a:endParaRPr lang="en-AU" dirty="0"/>
          </a:p>
        </p:txBody>
      </p:sp>
      <p:pic>
        <p:nvPicPr>
          <p:cNvPr id="5" name="Picture 4"/>
          <p:cNvPicPr>
            <a:picLocks noChangeAspect="1"/>
          </p:cNvPicPr>
          <p:nvPr/>
        </p:nvPicPr>
        <p:blipFill>
          <a:blip r:embed="rId3"/>
          <a:stretch>
            <a:fillRect/>
          </a:stretch>
        </p:blipFill>
        <p:spPr>
          <a:xfrm>
            <a:off x="8236474" y="813832"/>
            <a:ext cx="3955526" cy="4243950"/>
          </a:xfrm>
          <a:prstGeom prst="rect">
            <a:avLst/>
          </a:prstGeom>
        </p:spPr>
      </p:pic>
      <p:sp>
        <p:nvSpPr>
          <p:cNvPr id="6" name="TextBox 5"/>
          <p:cNvSpPr txBox="1"/>
          <p:nvPr/>
        </p:nvSpPr>
        <p:spPr>
          <a:xfrm>
            <a:off x="625151" y="6018244"/>
            <a:ext cx="1651518" cy="369332"/>
          </a:xfrm>
          <a:prstGeom prst="rect">
            <a:avLst/>
          </a:prstGeom>
          <a:noFill/>
        </p:spPr>
        <p:txBody>
          <a:bodyPr wrap="square" rtlCol="0">
            <a:spAutoFit/>
          </a:bodyPr>
          <a:lstStyle/>
          <a:p>
            <a:r>
              <a:rPr lang="en-AU" dirty="0"/>
              <a:t>Credits :[7]</a:t>
            </a:r>
          </a:p>
        </p:txBody>
      </p:sp>
      <p:sp>
        <p:nvSpPr>
          <p:cNvPr id="7" name="Content Placeholder 6"/>
          <p:cNvSpPr>
            <a:spLocks noGrp="1"/>
          </p:cNvSpPr>
          <p:nvPr>
            <p:ph idx="1"/>
          </p:nvPr>
        </p:nvSpPr>
        <p:spPr/>
        <p:txBody>
          <a:bodyPr/>
          <a:lstStyle/>
          <a:p>
            <a:endParaRPr lang="en-AU" dirty="0"/>
          </a:p>
        </p:txBody>
      </p:sp>
      <p:pic>
        <p:nvPicPr>
          <p:cNvPr id="8" name="Picture 7"/>
          <p:cNvPicPr>
            <a:picLocks noChangeAspect="1"/>
          </p:cNvPicPr>
          <p:nvPr/>
        </p:nvPicPr>
        <p:blipFill>
          <a:blip r:embed="rId4"/>
          <a:stretch>
            <a:fillRect/>
          </a:stretch>
        </p:blipFill>
        <p:spPr>
          <a:xfrm>
            <a:off x="225949" y="1602307"/>
            <a:ext cx="8010525" cy="2667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AU"/>
              <a:t>Reference</a:t>
            </a:r>
          </a:p>
        </p:txBody>
      </p:sp>
      <p:sp>
        <p:nvSpPr>
          <p:cNvPr id="3" name="Content Placeholder 2"/>
          <p:cNvSpPr>
            <a:spLocks noGrp="1"/>
          </p:cNvSpPr>
          <p:nvPr>
            <p:ph idx="1"/>
          </p:nvPr>
        </p:nvSpPr>
        <p:spPr/>
        <p:txBody>
          <a:bodyPr/>
          <a:lstStyle/>
          <a:p>
            <a:pPr marL="0" indent="0">
              <a:buNone/>
            </a:pPr>
            <a:r>
              <a:rPr lang="en-US" altLang="zh-CN" sz="1400" dirty="0">
                <a:sym typeface="+mn-ea"/>
              </a:rPr>
              <a:t>[1]</a:t>
            </a:r>
            <a:r>
              <a:rPr lang="en-US" altLang="zh-CN" sz="1400" dirty="0" err="1">
                <a:sym typeface="+mn-ea"/>
              </a:rPr>
              <a:t>Tero</a:t>
            </a:r>
            <a:r>
              <a:rPr lang="en-US" altLang="zh-CN" sz="1400" dirty="0">
                <a:sym typeface="+mn-ea"/>
              </a:rPr>
              <a:t> </a:t>
            </a:r>
            <a:r>
              <a:rPr lang="en-US" altLang="zh-CN" sz="1400" dirty="0" err="1">
                <a:sym typeface="+mn-ea"/>
              </a:rPr>
              <a:t>Karras</a:t>
            </a:r>
            <a:r>
              <a:rPr lang="en-US" altLang="zh-CN" sz="1400" dirty="0">
                <a:sym typeface="+mn-ea"/>
              </a:rPr>
              <a:t> and </a:t>
            </a:r>
            <a:r>
              <a:rPr lang="en-US" altLang="zh-CN" sz="1400" dirty="0" err="1">
                <a:sym typeface="+mn-ea"/>
              </a:rPr>
              <a:t>Samuli</a:t>
            </a:r>
            <a:r>
              <a:rPr lang="en-US" altLang="zh-CN" sz="1400" dirty="0">
                <a:sym typeface="+mn-ea"/>
              </a:rPr>
              <a:t> Laine and Timo </a:t>
            </a:r>
            <a:r>
              <a:rPr lang="en-US" altLang="zh-CN" sz="1400" dirty="0" err="1">
                <a:sym typeface="+mn-ea"/>
              </a:rPr>
              <a:t>Aila</a:t>
            </a:r>
            <a:r>
              <a:rPr lang="en-US" altLang="zh-CN" sz="1400" dirty="0">
                <a:sym typeface="+mn-ea"/>
              </a:rPr>
              <a:t>. A Style-Based Generator Architecture for Generative Adversarial Networks. Computer vision and pattern recognition(CVPR),2019.</a:t>
            </a:r>
            <a:endParaRPr lang="en-US" altLang="zh-CN" sz="1400" dirty="0"/>
          </a:p>
          <a:p>
            <a:pPr marL="0" indent="0">
              <a:buNone/>
            </a:pPr>
            <a:r>
              <a:rPr lang="en-US" altLang="zh-CN" sz="1400" dirty="0">
                <a:sym typeface="+mn-ea"/>
              </a:rPr>
              <a:t>[2]</a:t>
            </a:r>
            <a:r>
              <a:rPr lang="en-US" altLang="zh-CN" sz="1400" dirty="0" err="1">
                <a:sym typeface="+mn-ea"/>
              </a:rPr>
              <a:t>Tero</a:t>
            </a:r>
            <a:r>
              <a:rPr lang="en-US" altLang="zh-CN" sz="1400" dirty="0">
                <a:sym typeface="+mn-ea"/>
              </a:rPr>
              <a:t> </a:t>
            </a:r>
            <a:r>
              <a:rPr lang="en-US" altLang="zh-CN" sz="1400" dirty="0" err="1">
                <a:sym typeface="+mn-ea"/>
              </a:rPr>
              <a:t>Karras</a:t>
            </a:r>
            <a:r>
              <a:rPr lang="en-US" altLang="zh-CN" sz="1400" dirty="0">
                <a:sym typeface="+mn-ea"/>
              </a:rPr>
              <a:t> and </a:t>
            </a:r>
            <a:r>
              <a:rPr lang="en-US" altLang="zh-CN" sz="1400" dirty="0" err="1">
                <a:sym typeface="+mn-ea"/>
              </a:rPr>
              <a:t>Samuli</a:t>
            </a:r>
            <a:r>
              <a:rPr lang="en-US" altLang="zh-CN" sz="1400" dirty="0">
                <a:sym typeface="+mn-ea"/>
              </a:rPr>
              <a:t> Laine and </a:t>
            </a:r>
            <a:r>
              <a:rPr lang="en-US" altLang="zh-CN" sz="1400" dirty="0" err="1">
                <a:sym typeface="+mn-ea"/>
              </a:rPr>
              <a:t>Miika</a:t>
            </a:r>
            <a:r>
              <a:rPr lang="en-US" altLang="zh-CN" sz="1400" dirty="0">
                <a:sym typeface="+mn-ea"/>
              </a:rPr>
              <a:t> </a:t>
            </a:r>
            <a:r>
              <a:rPr lang="en-US" altLang="zh-CN" sz="1400" dirty="0" err="1">
                <a:sym typeface="+mn-ea"/>
              </a:rPr>
              <a:t>Aittala</a:t>
            </a:r>
            <a:r>
              <a:rPr lang="en-US" altLang="zh-CN" sz="1400" dirty="0">
                <a:sym typeface="+mn-ea"/>
              </a:rPr>
              <a:t> and </a:t>
            </a:r>
            <a:r>
              <a:rPr lang="en-US" altLang="zh-CN" sz="1400" dirty="0" err="1">
                <a:sym typeface="+mn-ea"/>
              </a:rPr>
              <a:t>Janne</a:t>
            </a:r>
            <a:r>
              <a:rPr lang="en-US" altLang="zh-CN" sz="1400" dirty="0">
                <a:sym typeface="+mn-ea"/>
              </a:rPr>
              <a:t> </a:t>
            </a:r>
            <a:r>
              <a:rPr lang="en-US" altLang="zh-CN" sz="1400" dirty="0" err="1">
                <a:sym typeface="+mn-ea"/>
              </a:rPr>
              <a:t>Hellsten</a:t>
            </a:r>
            <a:r>
              <a:rPr lang="en-US" altLang="zh-CN" sz="1400" dirty="0">
                <a:sym typeface="+mn-ea"/>
              </a:rPr>
              <a:t> and Jaakko </a:t>
            </a:r>
            <a:r>
              <a:rPr lang="en-US" altLang="zh-CN" sz="1400" dirty="0" err="1">
                <a:sym typeface="+mn-ea"/>
              </a:rPr>
              <a:t>Lehtinen</a:t>
            </a:r>
            <a:r>
              <a:rPr lang="en-US" altLang="zh-CN" sz="1400" dirty="0">
                <a:sym typeface="+mn-ea"/>
              </a:rPr>
              <a:t> and Timo </a:t>
            </a:r>
            <a:r>
              <a:rPr lang="en-US" altLang="zh-CN" sz="1400" dirty="0" err="1">
                <a:sym typeface="+mn-ea"/>
              </a:rPr>
              <a:t>Aila</a:t>
            </a:r>
            <a:r>
              <a:rPr lang="en-US" altLang="zh-CN" sz="1400" dirty="0">
                <a:sym typeface="+mn-ea"/>
              </a:rPr>
              <a:t>. Analyzing and Improving the Image Quality of </a:t>
            </a:r>
            <a:r>
              <a:rPr lang="en-US" altLang="zh-CN" sz="1400" dirty="0" err="1">
                <a:sym typeface="+mn-ea"/>
              </a:rPr>
              <a:t>StyleGAN</a:t>
            </a:r>
            <a:r>
              <a:rPr lang="en-US" altLang="zh-CN" sz="1400" dirty="0">
                <a:sym typeface="+mn-ea"/>
              </a:rPr>
              <a:t>. Computer vision and pattern   recognition(CVPR),2020.     </a:t>
            </a:r>
            <a:endParaRPr lang="en-US" altLang="zh-CN" sz="1400" dirty="0"/>
          </a:p>
          <a:p>
            <a:pPr marL="0" indent="0">
              <a:buNone/>
            </a:pPr>
            <a:r>
              <a:rPr lang="en-US" altLang="zh-CN" sz="1400" dirty="0">
                <a:sym typeface="+mn-ea"/>
              </a:rPr>
              <a:t>[3]</a:t>
            </a:r>
            <a:r>
              <a:rPr lang="en-US" altLang="zh-CN" sz="1400" dirty="0" err="1">
                <a:sym typeface="+mn-ea"/>
              </a:rPr>
              <a:t>Rameen</a:t>
            </a:r>
            <a:r>
              <a:rPr lang="en-US" altLang="zh-CN" sz="1400" dirty="0">
                <a:sym typeface="+mn-ea"/>
              </a:rPr>
              <a:t> </a:t>
            </a:r>
            <a:r>
              <a:rPr lang="en-US" altLang="zh-CN" sz="1400" dirty="0" err="1">
                <a:sym typeface="+mn-ea"/>
              </a:rPr>
              <a:t>Abdal</a:t>
            </a:r>
            <a:r>
              <a:rPr lang="en-US" altLang="zh-CN" sz="1400" dirty="0">
                <a:sym typeface="+mn-ea"/>
              </a:rPr>
              <a:t> and </a:t>
            </a:r>
            <a:r>
              <a:rPr lang="en-US" altLang="zh-CN" sz="1400" dirty="0" err="1">
                <a:sym typeface="+mn-ea"/>
              </a:rPr>
              <a:t>Yipeng</a:t>
            </a:r>
            <a:r>
              <a:rPr lang="en-US" altLang="zh-CN" sz="1400" dirty="0">
                <a:sym typeface="+mn-ea"/>
              </a:rPr>
              <a:t> Qin and Peter Wonka. Image2StyleGAN: How to Embed Images Into the </a:t>
            </a:r>
            <a:r>
              <a:rPr lang="en-US" altLang="zh-CN" sz="1400" dirty="0" err="1">
                <a:sym typeface="+mn-ea"/>
              </a:rPr>
              <a:t>StyleGAN</a:t>
            </a:r>
            <a:r>
              <a:rPr lang="en-US" altLang="zh-CN" sz="1400" dirty="0">
                <a:sym typeface="+mn-ea"/>
              </a:rPr>
              <a:t> Latent Space?. Computer vision and pattern recognition(CVPR),2019.</a:t>
            </a:r>
          </a:p>
          <a:p>
            <a:pPr marL="0" indent="0">
              <a:buNone/>
            </a:pPr>
            <a:r>
              <a:rPr lang="en-US" altLang="zh-CN" sz="1400" dirty="0">
                <a:sym typeface="+mn-ea"/>
              </a:rPr>
              <a:t>[4]Stanislav </a:t>
            </a:r>
            <a:r>
              <a:rPr lang="en-US" altLang="zh-CN" sz="1400" dirty="0" err="1">
                <a:sym typeface="+mn-ea"/>
              </a:rPr>
              <a:t>Pidhorskyi</a:t>
            </a:r>
            <a:r>
              <a:rPr lang="en-US" altLang="zh-CN" sz="1400" dirty="0">
                <a:sym typeface="+mn-ea"/>
              </a:rPr>
              <a:t>  and Donald A. </a:t>
            </a:r>
            <a:r>
              <a:rPr lang="en-US" altLang="zh-CN" sz="1400" dirty="0" err="1">
                <a:sym typeface="+mn-ea"/>
              </a:rPr>
              <a:t>Adjeroh</a:t>
            </a:r>
            <a:r>
              <a:rPr lang="en-US" altLang="zh-CN" sz="1400" dirty="0">
                <a:sym typeface="+mn-ea"/>
              </a:rPr>
              <a:t>  and Gianfranco </a:t>
            </a:r>
            <a:r>
              <a:rPr lang="en-US" altLang="zh-CN" sz="1400" dirty="0" err="1">
                <a:sym typeface="+mn-ea"/>
              </a:rPr>
              <a:t>Doretto</a:t>
            </a:r>
            <a:r>
              <a:rPr lang="en-US" altLang="zh-CN" sz="1400" dirty="0">
                <a:sym typeface="+mn-ea"/>
              </a:rPr>
              <a:t>. Adversarial Latent Autoencoders. Computer vision and pattern recognition(CVPR),2020.</a:t>
            </a:r>
          </a:p>
          <a:p>
            <a:pPr marL="0" indent="0">
              <a:buNone/>
            </a:pPr>
            <a:r>
              <a:rPr lang="en-US" altLang="zh-CN" sz="1400" dirty="0">
                <a:sym typeface="+mn-ea"/>
              </a:rPr>
              <a:t>[5]</a:t>
            </a:r>
            <a:r>
              <a:rPr lang="en-AU" altLang="zh-CN" sz="1400" dirty="0">
                <a:sym typeface="+mn-ea"/>
              </a:rPr>
              <a:t>Yujun Shen and </a:t>
            </a:r>
            <a:r>
              <a:rPr lang="en-AU" altLang="zh-CN" sz="1400" dirty="0" err="1">
                <a:sym typeface="+mn-ea"/>
              </a:rPr>
              <a:t>Jinjin</a:t>
            </a:r>
            <a:r>
              <a:rPr lang="en-AU" altLang="zh-CN" sz="1400" dirty="0">
                <a:sym typeface="+mn-ea"/>
              </a:rPr>
              <a:t> Gu and </a:t>
            </a:r>
            <a:r>
              <a:rPr lang="en-AU" altLang="zh-CN" sz="1400" dirty="0" err="1">
                <a:sym typeface="+mn-ea"/>
              </a:rPr>
              <a:t>Xiaoou</a:t>
            </a:r>
            <a:r>
              <a:rPr lang="en-AU" altLang="zh-CN" sz="1400" dirty="0">
                <a:sym typeface="+mn-ea"/>
              </a:rPr>
              <a:t> Tang and </a:t>
            </a:r>
            <a:r>
              <a:rPr lang="en-AU" altLang="zh-CN" sz="1400" dirty="0" err="1">
                <a:sym typeface="+mn-ea"/>
              </a:rPr>
              <a:t>Bolei</a:t>
            </a:r>
            <a:r>
              <a:rPr lang="en-AU" altLang="zh-CN" sz="1400" dirty="0">
                <a:sym typeface="+mn-ea"/>
              </a:rPr>
              <a:t> Zhou. Interpreting the Latent Space of GANs for Semantic Face Editing.</a:t>
            </a:r>
            <a:r>
              <a:rPr lang="en-US" altLang="zh-CN" sz="1400" dirty="0">
                <a:sym typeface="+mn-ea"/>
              </a:rPr>
              <a:t> Computer vision and pattern recognition(CVPR),2020.</a:t>
            </a:r>
          </a:p>
          <a:p>
            <a:pPr marL="0" indent="0">
              <a:buNone/>
            </a:pPr>
            <a:r>
              <a:rPr lang="en-US" altLang="zh-CN" sz="1400" dirty="0">
                <a:sym typeface="+mn-ea"/>
              </a:rPr>
              <a:t>[6]Fisher Yu and Ari </a:t>
            </a:r>
            <a:r>
              <a:rPr lang="en-US" altLang="zh-CN" sz="1400" dirty="0" err="1">
                <a:sym typeface="+mn-ea"/>
              </a:rPr>
              <a:t>Seff</a:t>
            </a:r>
            <a:r>
              <a:rPr lang="en-US" altLang="zh-CN" sz="1400" dirty="0">
                <a:sym typeface="+mn-ea"/>
              </a:rPr>
              <a:t> and </a:t>
            </a:r>
            <a:r>
              <a:rPr lang="en-US" altLang="zh-CN" sz="1400" dirty="0" err="1">
                <a:sym typeface="+mn-ea"/>
              </a:rPr>
              <a:t>Yinda</a:t>
            </a:r>
            <a:r>
              <a:rPr lang="en-US" altLang="zh-CN" sz="1400" dirty="0">
                <a:sym typeface="+mn-ea"/>
              </a:rPr>
              <a:t> Zhang and </a:t>
            </a:r>
            <a:r>
              <a:rPr lang="en-US" altLang="zh-CN" sz="1400" dirty="0" err="1">
                <a:sym typeface="+mn-ea"/>
              </a:rPr>
              <a:t>Shuran</a:t>
            </a:r>
            <a:r>
              <a:rPr lang="en-US" altLang="zh-CN" sz="1400" dirty="0">
                <a:sym typeface="+mn-ea"/>
              </a:rPr>
              <a:t> Song and Thomas Funkhouser and </a:t>
            </a:r>
            <a:r>
              <a:rPr lang="en-US" altLang="zh-CN" sz="1400" dirty="0" err="1">
                <a:sym typeface="+mn-ea"/>
              </a:rPr>
              <a:t>Jianxiong</a:t>
            </a:r>
            <a:r>
              <a:rPr lang="en-US" altLang="zh-CN" sz="1400" dirty="0">
                <a:sym typeface="+mn-ea"/>
              </a:rPr>
              <a:t> Xiao. </a:t>
            </a:r>
            <a:r>
              <a:rPr lang="en-AU" altLang="zh-CN" sz="1400" dirty="0">
                <a:sym typeface="+mn-ea"/>
              </a:rPr>
              <a:t>LSUN: Construction of a Large-scale Image Dataset using Deep Learning with Humans in the Loop. arXiv:1506.03365,2015.</a:t>
            </a:r>
            <a:endParaRPr lang="en-US" altLang="zh-CN" sz="1400" dirty="0">
              <a:sym typeface="+mn-ea"/>
            </a:endParaRPr>
          </a:p>
          <a:p>
            <a:pPr marL="0" indent="0">
              <a:buNone/>
            </a:pPr>
            <a:r>
              <a:rPr lang="en-US" altLang="zh-CN" sz="1400" dirty="0">
                <a:sym typeface="+mn-ea"/>
              </a:rPr>
              <a:t>[7]Yuri </a:t>
            </a:r>
            <a:r>
              <a:rPr lang="en-US" altLang="zh-CN" sz="1400" dirty="0" err="1">
                <a:sym typeface="+mn-ea"/>
              </a:rPr>
              <a:t>Viazovetskyi</a:t>
            </a:r>
            <a:r>
              <a:rPr lang="en-US" altLang="zh-CN" sz="1400" dirty="0">
                <a:sym typeface="+mn-ea"/>
              </a:rPr>
              <a:t> and Vladimir </a:t>
            </a:r>
            <a:r>
              <a:rPr lang="en-US" altLang="zh-CN" sz="1400" dirty="0" err="1">
                <a:sym typeface="+mn-ea"/>
              </a:rPr>
              <a:t>Ivashkin</a:t>
            </a:r>
            <a:r>
              <a:rPr lang="en-US" altLang="zh-CN" sz="1400" dirty="0">
                <a:sym typeface="+mn-ea"/>
              </a:rPr>
              <a:t> and </a:t>
            </a:r>
            <a:r>
              <a:rPr lang="en-US" altLang="zh-CN" sz="1400" dirty="0" err="1">
                <a:sym typeface="+mn-ea"/>
              </a:rPr>
              <a:t>Evgeny</a:t>
            </a:r>
            <a:r>
              <a:rPr lang="en-US" altLang="zh-CN" sz="1400" dirty="0">
                <a:sym typeface="+mn-ea"/>
              </a:rPr>
              <a:t> </a:t>
            </a:r>
            <a:r>
              <a:rPr lang="en-US" altLang="zh-CN" sz="1400" dirty="0" err="1">
                <a:sym typeface="+mn-ea"/>
              </a:rPr>
              <a:t>Kashin</a:t>
            </a:r>
            <a:r>
              <a:rPr lang="en-US" altLang="zh-CN" sz="1400" dirty="0">
                <a:sym typeface="+mn-ea"/>
              </a:rPr>
              <a:t>. StyleGAN2 Distillation for Feed-</a:t>
            </a:r>
            <a:r>
              <a:rPr lang="en-US" altLang="zh-CN" sz="1400" dirty="0" err="1">
                <a:sym typeface="+mn-ea"/>
              </a:rPr>
              <a:t>forwardImage</a:t>
            </a:r>
            <a:r>
              <a:rPr lang="en-US" altLang="zh-CN" sz="1400" dirty="0">
                <a:sym typeface="+mn-ea"/>
              </a:rPr>
              <a:t> Manipulation. </a:t>
            </a:r>
            <a:r>
              <a:rPr lang="en-AU" sz="1400" dirty="0"/>
              <a:t>European Conference on Computer Vision(ECCV),2020.</a:t>
            </a:r>
            <a:endParaRPr lang="en-US" altLang="zh-CN" sz="1400" dirty="0">
              <a:sym typeface="+mn-ea"/>
            </a:endParaRPr>
          </a:p>
          <a:p>
            <a:pPr marL="0" indent="0">
              <a:buNone/>
            </a:pPr>
            <a:endParaRPr lang="en-US" altLang="zh-CN" sz="1400" dirty="0">
              <a:sym typeface="+mn-ea"/>
            </a:endParaRPr>
          </a:p>
          <a:p>
            <a:endParaRPr lang="en-US" altLang="en-AU" sz="1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p:cNvPicPr>
            <a:picLocks noGrp="1" noChangeAspect="1"/>
          </p:cNvPicPr>
          <p:nvPr>
            <p:ph idx="1"/>
          </p:nvPr>
        </p:nvPicPr>
        <p:blipFill rotWithShape="1">
          <a:blip r:embed="rId3"/>
          <a:srcRect b="461"/>
          <a:stretch>
            <a:fillRect/>
          </a:stretch>
        </p:blipFill>
        <p:spPr>
          <a:xfrm>
            <a:off x="20" y="1282"/>
            <a:ext cx="12191980" cy="6856718"/>
          </a:xfrm>
          <a:prstGeom prst="rect">
            <a:avLst/>
          </a:prstGeom>
        </p:spPr>
      </p:pic>
      <p:sp>
        <p:nvSpPr>
          <p:cNvPr id="6" name="Content Placeholder 2"/>
          <p:cNvSpPr txBox="1"/>
          <p:nvPr/>
        </p:nvSpPr>
        <p:spPr>
          <a:xfrm>
            <a:off x="1120315" y="3087960"/>
            <a:ext cx="6105194" cy="68207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rgbClr val="FFFFFF"/>
                </a:solidFill>
              </a:rPr>
              <a:t>Feel free for any questions.</a:t>
            </a:r>
          </a:p>
          <a:p>
            <a:pPr marL="0" indent="0" algn="ctr">
              <a:buFont typeface="Arial" panose="020B0604020202020204" pitchFamily="34" charset="0"/>
              <a:buNone/>
            </a:pPr>
            <a:r>
              <a:rPr lang="en-US" sz="2000">
                <a:solidFill>
                  <a:srgbClr val="FFFFFF"/>
                </a:solidFill>
              </a:rPr>
              <a:t>Contact: Junlin.Han@data61.csiro.au</a:t>
            </a:r>
          </a:p>
        </p:txBody>
      </p:sp>
      <p:sp>
        <p:nvSpPr>
          <p:cNvPr id="16" name="Title 1"/>
          <p:cNvSpPr txBox="1"/>
          <p:nvPr/>
        </p:nvSpPr>
        <p:spPr>
          <a:xfrm>
            <a:off x="37881" y="262989"/>
            <a:ext cx="6105194" cy="20310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000">
                <a:solidFill>
                  <a:srgbClr val="FFFFFF"/>
                </a:solidFill>
              </a:rPr>
              <a:t>Thanks!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sz="4900" dirty="0"/>
              <a:t>Background</a:t>
            </a:r>
            <a:br>
              <a:rPr lang="en-US" altLang="zh-CN" dirty="0"/>
            </a:br>
            <a:r>
              <a:rPr lang="en-US" altLang="zh-CN" sz="2700" dirty="0">
                <a:solidFill>
                  <a:schemeClr val="accent2">
                    <a:lumMod val="75000"/>
                  </a:schemeClr>
                </a:solidFill>
              </a:rPr>
              <a:t>GANs(Generative Adversarial Networks) 2014</a:t>
            </a:r>
            <a:br>
              <a:rPr lang="en-US" altLang="zh-CN" dirty="0"/>
            </a:br>
            <a:endParaRPr lang="en-AU" dirty="0"/>
          </a:p>
        </p:txBody>
      </p:sp>
      <p:pic>
        <p:nvPicPr>
          <p:cNvPr id="4" name="Content Placeholder 3"/>
          <p:cNvPicPr>
            <a:picLocks noGrp="1" noChangeAspect="1"/>
          </p:cNvPicPr>
          <p:nvPr>
            <p:ph idx="1"/>
          </p:nvPr>
        </p:nvPicPr>
        <p:blipFill>
          <a:blip r:embed="rId3"/>
          <a:stretch>
            <a:fillRect/>
          </a:stretch>
        </p:blipFill>
        <p:spPr>
          <a:xfrm>
            <a:off x="838200" y="1625374"/>
            <a:ext cx="6641087" cy="4351338"/>
          </a:xfrm>
          <a:prstGeom prst="rect">
            <a:avLst/>
          </a:prstGeom>
        </p:spPr>
      </p:pic>
      <p:sp>
        <p:nvSpPr>
          <p:cNvPr id="5" name="TextBox 4"/>
          <p:cNvSpPr txBox="1"/>
          <p:nvPr/>
        </p:nvSpPr>
        <p:spPr>
          <a:xfrm>
            <a:off x="3489649" y="5792046"/>
            <a:ext cx="4478694" cy="369332"/>
          </a:xfrm>
          <a:prstGeom prst="rect">
            <a:avLst/>
          </a:prstGeom>
          <a:noFill/>
        </p:spPr>
        <p:txBody>
          <a:bodyPr wrap="square" rtlCol="0">
            <a:spAutoFit/>
          </a:bodyPr>
          <a:lstStyle/>
          <a:p>
            <a:r>
              <a:rPr lang="en-AU" dirty="0"/>
              <a:t>Convergence</a:t>
            </a:r>
          </a:p>
        </p:txBody>
      </p:sp>
      <p:pic>
        <p:nvPicPr>
          <p:cNvPr id="6" name="Picture 5"/>
          <p:cNvPicPr>
            <a:picLocks noChangeAspect="1"/>
          </p:cNvPicPr>
          <p:nvPr/>
        </p:nvPicPr>
        <p:blipFill>
          <a:blip r:embed="rId4"/>
          <a:stretch>
            <a:fillRect/>
          </a:stretch>
        </p:blipFill>
        <p:spPr>
          <a:xfrm>
            <a:off x="8427972" y="2187542"/>
            <a:ext cx="2352675" cy="2333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967"/>
            <a:ext cx="10515600" cy="1017037"/>
          </a:xfrm>
        </p:spPr>
        <p:txBody>
          <a:bodyPr>
            <a:normAutofit fontScale="90000"/>
          </a:bodyPr>
          <a:lstStyle/>
          <a:p>
            <a:r>
              <a:rPr lang="en-US" altLang="zh-CN" dirty="0"/>
              <a:t>Background</a:t>
            </a:r>
            <a:br>
              <a:rPr lang="en-US" altLang="zh-CN" dirty="0"/>
            </a:br>
            <a:r>
              <a:rPr lang="en-US" altLang="zh-CN" sz="2400" dirty="0">
                <a:solidFill>
                  <a:schemeClr val="accent2">
                    <a:lumMod val="75000"/>
                  </a:schemeClr>
                </a:solidFill>
              </a:rPr>
              <a:t>DCGAN(</a:t>
            </a:r>
            <a:r>
              <a:rPr lang="en-AU" sz="2400" dirty="0">
                <a:solidFill>
                  <a:schemeClr val="accent2">
                    <a:lumMod val="75000"/>
                  </a:schemeClr>
                </a:solidFill>
              </a:rPr>
              <a:t>Deep Convolutional GAN</a:t>
            </a:r>
            <a:r>
              <a:rPr lang="en-US" altLang="zh-CN" sz="2400" dirty="0">
                <a:solidFill>
                  <a:schemeClr val="accent2">
                    <a:lumMod val="75000"/>
                  </a:schemeClr>
                </a:solidFill>
              </a:rPr>
              <a:t>) 2015</a:t>
            </a:r>
            <a:endParaRPr lang="en-AU" sz="2400" dirty="0"/>
          </a:p>
        </p:txBody>
      </p:sp>
      <p:pic>
        <p:nvPicPr>
          <p:cNvPr id="7" name="Content Placeholder 6"/>
          <p:cNvPicPr>
            <a:picLocks noGrp="1" noChangeAspect="1"/>
          </p:cNvPicPr>
          <p:nvPr>
            <p:ph idx="1"/>
          </p:nvPr>
        </p:nvPicPr>
        <p:blipFill>
          <a:blip r:embed="rId3"/>
          <a:stretch>
            <a:fillRect/>
          </a:stretch>
        </p:blipFill>
        <p:spPr>
          <a:xfrm>
            <a:off x="993223" y="1473863"/>
            <a:ext cx="9365966" cy="2094253"/>
          </a:xfrm>
          <a:prstGeom prst="rect">
            <a:avLst/>
          </a:prstGeom>
        </p:spPr>
      </p:pic>
      <p:pic>
        <p:nvPicPr>
          <p:cNvPr id="8" name="Picture 7"/>
          <p:cNvPicPr>
            <a:picLocks noChangeAspect="1"/>
          </p:cNvPicPr>
          <p:nvPr/>
        </p:nvPicPr>
        <p:blipFill>
          <a:blip r:embed="rId4"/>
          <a:stretch>
            <a:fillRect/>
          </a:stretch>
        </p:blipFill>
        <p:spPr>
          <a:xfrm>
            <a:off x="838200" y="3821275"/>
            <a:ext cx="4050953" cy="2314830"/>
          </a:xfrm>
          <a:prstGeom prst="rect">
            <a:avLst/>
          </a:prstGeom>
        </p:spPr>
      </p:pic>
      <p:pic>
        <p:nvPicPr>
          <p:cNvPr id="9" name="Picture 8"/>
          <p:cNvPicPr>
            <a:picLocks noChangeAspect="1"/>
          </p:cNvPicPr>
          <p:nvPr/>
        </p:nvPicPr>
        <p:blipFill>
          <a:blip r:embed="rId5"/>
          <a:stretch>
            <a:fillRect/>
          </a:stretch>
        </p:blipFill>
        <p:spPr>
          <a:xfrm>
            <a:off x="7622722" y="3568116"/>
            <a:ext cx="2171700" cy="3095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445014"/>
          </a:xfrm>
        </p:spPr>
        <p:txBody>
          <a:bodyPr>
            <a:normAutofit/>
          </a:bodyPr>
          <a:lstStyle/>
          <a:p>
            <a:r>
              <a:rPr lang="en-US" altLang="zh-CN" dirty="0"/>
              <a:t>Background</a:t>
            </a:r>
            <a:br>
              <a:rPr lang="en-US" altLang="zh-CN" dirty="0"/>
            </a:br>
            <a:r>
              <a:rPr lang="en-US" altLang="zh-CN" sz="2400" dirty="0">
                <a:solidFill>
                  <a:schemeClr val="accent2">
                    <a:lumMod val="75000"/>
                  </a:schemeClr>
                </a:solidFill>
              </a:rPr>
              <a:t>PGGAN (progressively grow) 2017</a:t>
            </a:r>
          </a:p>
        </p:txBody>
      </p:sp>
      <p:pic>
        <p:nvPicPr>
          <p:cNvPr id="6" name="图片 5"/>
          <p:cNvPicPr>
            <a:picLocks noChangeAspect="1"/>
          </p:cNvPicPr>
          <p:nvPr/>
        </p:nvPicPr>
        <p:blipFill>
          <a:blip r:embed="rId3"/>
          <a:stretch>
            <a:fillRect/>
          </a:stretch>
        </p:blipFill>
        <p:spPr>
          <a:xfrm>
            <a:off x="8289106" y="833522"/>
            <a:ext cx="3477260" cy="4011930"/>
          </a:xfrm>
          <a:prstGeom prst="rect">
            <a:avLst/>
          </a:prstGeom>
        </p:spPr>
      </p:pic>
      <p:pic>
        <p:nvPicPr>
          <p:cNvPr id="7" name="图片 6"/>
          <p:cNvPicPr>
            <a:picLocks noChangeAspect="1"/>
          </p:cNvPicPr>
          <p:nvPr/>
        </p:nvPicPr>
        <p:blipFill>
          <a:blip r:embed="rId4"/>
          <a:stretch>
            <a:fillRect/>
          </a:stretch>
        </p:blipFill>
        <p:spPr>
          <a:xfrm>
            <a:off x="8262296" y="817562"/>
            <a:ext cx="3477260" cy="4043045"/>
          </a:xfrm>
          <a:prstGeom prst="rect">
            <a:avLst/>
          </a:prstGeom>
        </p:spPr>
      </p:pic>
      <p:pic>
        <p:nvPicPr>
          <p:cNvPr id="8" name="图片 7"/>
          <p:cNvPicPr>
            <a:picLocks noChangeAspect="1"/>
          </p:cNvPicPr>
          <p:nvPr/>
        </p:nvPicPr>
        <p:blipFill>
          <a:blip r:embed="rId5"/>
          <a:stretch>
            <a:fillRect/>
          </a:stretch>
        </p:blipFill>
        <p:spPr>
          <a:xfrm>
            <a:off x="8185989" y="738187"/>
            <a:ext cx="3542030" cy="4153535"/>
          </a:xfrm>
          <a:prstGeom prst="rect">
            <a:avLst/>
          </a:prstGeom>
        </p:spPr>
      </p:pic>
      <p:pic>
        <p:nvPicPr>
          <p:cNvPr id="9" name="图片 8"/>
          <p:cNvPicPr>
            <a:picLocks noChangeAspect="1"/>
          </p:cNvPicPr>
          <p:nvPr/>
        </p:nvPicPr>
        <p:blipFill>
          <a:blip r:embed="rId6"/>
          <a:stretch>
            <a:fillRect/>
          </a:stretch>
        </p:blipFill>
        <p:spPr>
          <a:xfrm>
            <a:off x="8243593" y="682988"/>
            <a:ext cx="3476625" cy="4214495"/>
          </a:xfrm>
          <a:prstGeom prst="rect">
            <a:avLst/>
          </a:prstGeom>
        </p:spPr>
      </p:pic>
      <p:pic>
        <p:nvPicPr>
          <p:cNvPr id="10" name="图片 9"/>
          <p:cNvPicPr>
            <a:picLocks noChangeAspect="1"/>
          </p:cNvPicPr>
          <p:nvPr/>
        </p:nvPicPr>
        <p:blipFill>
          <a:blip r:embed="rId7"/>
          <a:stretch>
            <a:fillRect/>
          </a:stretch>
        </p:blipFill>
        <p:spPr>
          <a:xfrm>
            <a:off x="8266667" y="595312"/>
            <a:ext cx="3476625" cy="4265295"/>
          </a:xfrm>
          <a:prstGeom prst="rect">
            <a:avLst/>
          </a:prstGeom>
        </p:spPr>
      </p:pic>
      <p:pic>
        <p:nvPicPr>
          <p:cNvPr id="11" name="图片 10"/>
          <p:cNvPicPr>
            <a:picLocks noChangeAspect="1"/>
          </p:cNvPicPr>
          <p:nvPr/>
        </p:nvPicPr>
        <p:blipFill>
          <a:blip r:embed="rId8"/>
          <a:stretch>
            <a:fillRect/>
          </a:stretch>
        </p:blipFill>
        <p:spPr>
          <a:xfrm>
            <a:off x="8266667" y="559077"/>
            <a:ext cx="3674745" cy="4265295"/>
          </a:xfrm>
          <a:prstGeom prst="rect">
            <a:avLst/>
          </a:prstGeom>
        </p:spPr>
      </p:pic>
      <p:pic>
        <p:nvPicPr>
          <p:cNvPr id="13" name="Picture 12"/>
          <p:cNvPicPr>
            <a:picLocks noChangeAspect="1"/>
          </p:cNvPicPr>
          <p:nvPr/>
        </p:nvPicPr>
        <p:blipFill>
          <a:blip r:embed="rId9"/>
          <a:stretch>
            <a:fillRect/>
          </a:stretch>
        </p:blipFill>
        <p:spPr>
          <a:xfrm>
            <a:off x="5333163" y="76033"/>
            <a:ext cx="1362075" cy="6257925"/>
          </a:xfrm>
          <a:prstGeom prst="rect">
            <a:avLst/>
          </a:prstGeom>
        </p:spPr>
      </p:pic>
      <p:pic>
        <p:nvPicPr>
          <p:cNvPr id="14" name="Content Placeholder 13"/>
          <p:cNvPicPr>
            <a:picLocks noGrp="1" noChangeAspect="1"/>
          </p:cNvPicPr>
          <p:nvPr>
            <p:ph idx="1"/>
          </p:nvPr>
        </p:nvPicPr>
        <p:blipFill>
          <a:blip r:embed="rId10"/>
          <a:stretch>
            <a:fillRect/>
          </a:stretch>
        </p:blipFill>
        <p:spPr>
          <a:xfrm>
            <a:off x="6103812" y="6148204"/>
            <a:ext cx="591426" cy="185754"/>
          </a:xfrm>
          <a:prstGeom prst="rect">
            <a:avLst/>
          </a:prstGeom>
        </p:spPr>
      </p:pic>
      <p:pic>
        <p:nvPicPr>
          <p:cNvPr id="15" name="Picture 14"/>
          <p:cNvPicPr>
            <a:picLocks noChangeAspect="1"/>
          </p:cNvPicPr>
          <p:nvPr/>
        </p:nvPicPr>
        <p:blipFill>
          <a:blip r:embed="rId11"/>
          <a:stretch>
            <a:fillRect/>
          </a:stretch>
        </p:blipFill>
        <p:spPr>
          <a:xfrm>
            <a:off x="8702953" y="4184391"/>
            <a:ext cx="2604051" cy="362589"/>
          </a:xfrm>
          <a:prstGeom prst="rect">
            <a:avLst/>
          </a:prstGeom>
        </p:spPr>
      </p:pic>
      <p:pic>
        <p:nvPicPr>
          <p:cNvPr id="5" name="Picture 4"/>
          <p:cNvPicPr>
            <a:picLocks noChangeAspect="1"/>
          </p:cNvPicPr>
          <p:nvPr/>
        </p:nvPicPr>
        <p:blipFill>
          <a:blip r:embed="rId12"/>
          <a:stretch>
            <a:fillRect/>
          </a:stretch>
        </p:blipFill>
        <p:spPr>
          <a:xfrm>
            <a:off x="6695238" y="4946921"/>
            <a:ext cx="3877242" cy="17718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StyleGAN</a:t>
            </a:r>
            <a:r>
              <a:rPr lang="en-AU" dirty="0"/>
              <a:t> 2019</a:t>
            </a:r>
          </a:p>
        </p:txBody>
      </p:sp>
      <p:pic>
        <p:nvPicPr>
          <p:cNvPr id="4" name="Content Placeholder 3"/>
          <p:cNvPicPr>
            <a:picLocks noGrp="1" noChangeAspect="1"/>
          </p:cNvPicPr>
          <p:nvPr>
            <p:ph idx="1"/>
          </p:nvPr>
        </p:nvPicPr>
        <p:blipFill>
          <a:blip r:embed="rId3"/>
          <a:stretch>
            <a:fillRect/>
          </a:stretch>
        </p:blipFill>
        <p:spPr>
          <a:xfrm>
            <a:off x="85613" y="1556382"/>
            <a:ext cx="4086225" cy="4143375"/>
          </a:xfrm>
          <a:prstGeom prst="rect">
            <a:avLst/>
          </a:prstGeom>
        </p:spPr>
      </p:pic>
      <p:pic>
        <p:nvPicPr>
          <p:cNvPr id="5" name="Picture 4"/>
          <p:cNvPicPr>
            <a:picLocks noChangeAspect="1"/>
          </p:cNvPicPr>
          <p:nvPr/>
        </p:nvPicPr>
        <p:blipFill>
          <a:blip r:embed="rId4"/>
          <a:stretch>
            <a:fillRect/>
          </a:stretch>
        </p:blipFill>
        <p:spPr>
          <a:xfrm>
            <a:off x="4171838" y="1574977"/>
            <a:ext cx="4143375" cy="4133850"/>
          </a:xfrm>
          <a:prstGeom prst="rect">
            <a:avLst/>
          </a:prstGeom>
        </p:spPr>
      </p:pic>
      <p:pic>
        <p:nvPicPr>
          <p:cNvPr id="10" name="Picture 9"/>
          <p:cNvPicPr>
            <a:picLocks noChangeAspect="1"/>
          </p:cNvPicPr>
          <p:nvPr/>
        </p:nvPicPr>
        <p:blipFill>
          <a:blip r:embed="rId5"/>
          <a:stretch>
            <a:fillRect/>
          </a:stretch>
        </p:blipFill>
        <p:spPr>
          <a:xfrm>
            <a:off x="8419486" y="1574977"/>
            <a:ext cx="2721755" cy="4162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err="1"/>
              <a:t>StyleGAN</a:t>
            </a:r>
            <a:br>
              <a:rPr lang="en-AU" altLang="zh-CN" dirty="0"/>
            </a:br>
            <a:r>
              <a:rPr lang="en-AU" altLang="zh-CN" sz="2400" dirty="0">
                <a:solidFill>
                  <a:schemeClr val="accent2">
                    <a:lumMod val="75000"/>
                  </a:schemeClr>
                </a:solidFill>
              </a:rPr>
              <a:t>Architecture of </a:t>
            </a:r>
            <a:r>
              <a:rPr lang="en-AU" altLang="zh-CN" sz="2400" dirty="0" err="1">
                <a:solidFill>
                  <a:schemeClr val="accent2">
                    <a:lumMod val="75000"/>
                  </a:schemeClr>
                </a:solidFill>
              </a:rPr>
              <a:t>StyleGAN</a:t>
            </a:r>
            <a:endParaRPr lang="zh-CN" altLang="en-US" sz="2400" dirty="0">
              <a:solidFill>
                <a:schemeClr val="accent2">
                  <a:lumMod val="75000"/>
                </a:schemeClr>
              </a:solidFill>
            </a:endParaRPr>
          </a:p>
        </p:txBody>
      </p:sp>
      <p:sp>
        <p:nvSpPr>
          <p:cNvPr id="5" name="内容占位符 4"/>
          <p:cNvSpPr>
            <a:spLocks noGrp="1"/>
          </p:cNvSpPr>
          <p:nvPr>
            <p:ph idx="1"/>
          </p:nvPr>
        </p:nvSpPr>
        <p:spPr>
          <a:xfrm>
            <a:off x="838200" y="1199842"/>
            <a:ext cx="10515600" cy="4458315"/>
          </a:xfrm>
          <a:ln>
            <a:noFill/>
          </a:ln>
        </p:spPr>
        <p:txBody>
          <a:bodyPr/>
          <a:lstStyle/>
          <a:p>
            <a:pPr marL="0" indent="0">
              <a:buNone/>
            </a:pPr>
            <a:endParaRPr lang="en-AU" altLang="zh-CN" sz="1600" dirty="0"/>
          </a:p>
          <a:p>
            <a:r>
              <a:rPr lang="en-AU" altLang="zh-CN" sz="1600" dirty="0"/>
              <a:t>Mapping network: Map the input latent code z to an intermediate latent space W.</a:t>
            </a:r>
          </a:p>
          <a:p>
            <a:endParaRPr lang="en-AU" altLang="zh-CN" sz="1600" dirty="0"/>
          </a:p>
          <a:p>
            <a:r>
              <a:rPr lang="en-AU" altLang="zh-CN" sz="1600" dirty="0"/>
              <a:t>Affine transform A: To insert the learned “style” to network.</a:t>
            </a:r>
          </a:p>
          <a:p>
            <a:endParaRPr lang="en-AU" altLang="zh-CN" sz="1600" dirty="0"/>
          </a:p>
          <a:p>
            <a:r>
              <a:rPr lang="en-AU" altLang="zh-CN" sz="1600" dirty="0" err="1"/>
              <a:t>AdAIn</a:t>
            </a:r>
            <a:r>
              <a:rPr lang="en-AU" altLang="zh-CN" sz="1600" dirty="0"/>
              <a:t>:</a:t>
            </a:r>
            <a:r>
              <a:rPr lang="en-AU" sz="1600" dirty="0"/>
              <a:t> Adaptive instance normalization.</a:t>
            </a:r>
          </a:p>
          <a:p>
            <a:endParaRPr lang="en-AU" altLang="zh-CN" sz="1600" dirty="0"/>
          </a:p>
          <a:p>
            <a:r>
              <a:rPr lang="en-AU" altLang="zh-CN" sz="1600" dirty="0"/>
              <a:t>Per-channel Noise scale B:  Scale the noise input.</a:t>
            </a:r>
          </a:p>
          <a:p>
            <a:endParaRPr lang="en-AU" altLang="zh-CN" sz="1600" dirty="0"/>
          </a:p>
          <a:p>
            <a:endParaRPr lang="en-AU" altLang="zh-CN" sz="1600" dirty="0"/>
          </a:p>
        </p:txBody>
      </p:sp>
      <p:pic>
        <p:nvPicPr>
          <p:cNvPr id="7" name="图片 6"/>
          <p:cNvPicPr>
            <a:picLocks noChangeAspect="1"/>
          </p:cNvPicPr>
          <p:nvPr/>
        </p:nvPicPr>
        <p:blipFill>
          <a:blip r:embed="rId3"/>
          <a:stretch>
            <a:fillRect/>
          </a:stretch>
        </p:blipFill>
        <p:spPr>
          <a:xfrm>
            <a:off x="7948358" y="365125"/>
            <a:ext cx="4088130" cy="4984115"/>
          </a:xfrm>
          <a:prstGeom prst="rect">
            <a:avLst/>
          </a:prstGeom>
        </p:spPr>
      </p:pic>
      <p:sp>
        <p:nvSpPr>
          <p:cNvPr id="22" name="Flowchart: Process 21"/>
          <p:cNvSpPr/>
          <p:nvPr/>
        </p:nvSpPr>
        <p:spPr>
          <a:xfrm>
            <a:off x="838199" y="3586108"/>
            <a:ext cx="4414936" cy="382352"/>
          </a:xfrm>
          <a:prstGeom prst="flowChartProcess">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bg1"/>
              </a:solidFill>
              <a:highlight>
                <a:srgbClr val="FFFF00"/>
              </a:highlight>
            </a:endParaRPr>
          </a:p>
        </p:txBody>
      </p:sp>
      <p:sp>
        <p:nvSpPr>
          <p:cNvPr id="24" name="Flowchart: Process 23"/>
          <p:cNvSpPr/>
          <p:nvPr/>
        </p:nvSpPr>
        <p:spPr>
          <a:xfrm>
            <a:off x="9593326" y="1114825"/>
            <a:ext cx="345893" cy="3624375"/>
          </a:xfrm>
          <a:prstGeom prst="flowChartProcess">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bg1"/>
              </a:solidFill>
              <a:highlight>
                <a:srgbClr val="FFFF00"/>
              </a:highlight>
            </a:endParaRPr>
          </a:p>
        </p:txBody>
      </p:sp>
      <p:sp>
        <p:nvSpPr>
          <p:cNvPr id="25" name="Flowchart: Process 24"/>
          <p:cNvSpPr/>
          <p:nvPr/>
        </p:nvSpPr>
        <p:spPr>
          <a:xfrm>
            <a:off x="838200" y="2267385"/>
            <a:ext cx="5292244" cy="226175"/>
          </a:xfrm>
          <a:prstGeom prst="flowChartProcess">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bg1"/>
              </a:solidFill>
              <a:highlight>
                <a:srgbClr val="FFFF00"/>
              </a:highlight>
            </a:endParaRPr>
          </a:p>
        </p:txBody>
      </p:sp>
      <p:sp>
        <p:nvSpPr>
          <p:cNvPr id="26" name="Flowchart: Process 25"/>
          <p:cNvSpPr/>
          <p:nvPr/>
        </p:nvSpPr>
        <p:spPr>
          <a:xfrm>
            <a:off x="838199" y="2927013"/>
            <a:ext cx="3677816" cy="289474"/>
          </a:xfrm>
          <a:prstGeom prst="flowChartProcess">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bg1"/>
              </a:solidFill>
              <a:highlight>
                <a:srgbClr val="FFFF00"/>
              </a:highlight>
            </a:endParaRPr>
          </a:p>
        </p:txBody>
      </p:sp>
      <p:sp>
        <p:nvSpPr>
          <p:cNvPr id="28" name="Flowchart: Process 27"/>
          <p:cNvSpPr/>
          <p:nvPr/>
        </p:nvSpPr>
        <p:spPr>
          <a:xfrm>
            <a:off x="838201" y="1514059"/>
            <a:ext cx="7110158" cy="357362"/>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bg1"/>
              </a:solidFill>
              <a:highlight>
                <a:srgbClr val="FFFF00"/>
              </a:highlight>
            </a:endParaRPr>
          </a:p>
        </p:txBody>
      </p:sp>
      <p:sp>
        <p:nvSpPr>
          <p:cNvPr id="29" name="Flowchart: Process 28"/>
          <p:cNvSpPr/>
          <p:nvPr/>
        </p:nvSpPr>
        <p:spPr>
          <a:xfrm>
            <a:off x="8061649" y="416261"/>
            <a:ext cx="1418253" cy="4584948"/>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bg1"/>
              </a:solidFill>
              <a:highlight>
                <a:srgbClr val="FFFF00"/>
              </a:highlight>
            </a:endParaRPr>
          </a:p>
        </p:txBody>
      </p:sp>
      <p:sp>
        <p:nvSpPr>
          <p:cNvPr id="30" name="Flowchart: Process 29"/>
          <p:cNvSpPr/>
          <p:nvPr/>
        </p:nvSpPr>
        <p:spPr>
          <a:xfrm>
            <a:off x="11258790" y="416260"/>
            <a:ext cx="777698" cy="4014522"/>
          </a:xfrm>
          <a:prstGeom prst="flowChartProcess">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bg1"/>
              </a:solidFill>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8"/>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4" grpId="1" animBg="1"/>
      <p:bldP spid="25" grpId="0" animBg="1"/>
      <p:bldP spid="25" grpId="1" animBg="1"/>
      <p:bldP spid="26" grpId="0" animBg="1"/>
      <p:bldP spid="26" grpId="1" animBg="1"/>
      <p:bldP spid="28" grpId="0" animBg="1"/>
      <p:bldP spid="28" grpId="1" animBg="1"/>
      <p:bldP spid="29" grpId="0" animBg="1"/>
      <p:bldP spid="29" grpId="1"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zh-CN" dirty="0"/>
              <a:t>Architecture of </a:t>
            </a:r>
            <a:r>
              <a:rPr lang="en-AU" altLang="zh-CN" dirty="0" err="1"/>
              <a:t>StyleGAN</a:t>
            </a:r>
            <a:br>
              <a:rPr lang="en-AU" altLang="zh-CN" dirty="0">
                <a:solidFill>
                  <a:srgbClr val="FF0000"/>
                </a:solidFill>
              </a:rPr>
            </a:br>
            <a:r>
              <a:rPr lang="en-AU" altLang="zh-CN" sz="2400" dirty="0">
                <a:solidFill>
                  <a:schemeClr val="accent2">
                    <a:lumMod val="75000"/>
                  </a:schemeClr>
                </a:solidFill>
              </a:rPr>
              <a:t>Mapping network </a:t>
            </a:r>
            <a:endParaRPr lang="en-AU" sz="2400" dirty="0">
              <a:solidFill>
                <a:schemeClr val="accent2">
                  <a:lumMod val="75000"/>
                </a:schemeClr>
              </a:solidFill>
            </a:endParaRPr>
          </a:p>
        </p:txBody>
      </p:sp>
      <p:pic>
        <p:nvPicPr>
          <p:cNvPr id="6" name="Content Placeholder 5"/>
          <p:cNvPicPr>
            <a:picLocks noGrp="1" noChangeAspect="1"/>
          </p:cNvPicPr>
          <p:nvPr>
            <p:ph idx="1"/>
          </p:nvPr>
        </p:nvPicPr>
        <p:blipFill>
          <a:blip r:embed="rId3"/>
          <a:stretch>
            <a:fillRect/>
          </a:stretch>
        </p:blipFill>
        <p:spPr>
          <a:xfrm>
            <a:off x="754224" y="1493600"/>
            <a:ext cx="8400005" cy="4016863"/>
          </a:xfrm>
          <a:prstGeom prst="rect">
            <a:avLst/>
          </a:prstGeom>
        </p:spPr>
      </p:pic>
      <p:sp>
        <p:nvSpPr>
          <p:cNvPr id="7" name="TextBox 6"/>
          <p:cNvSpPr txBox="1"/>
          <p:nvPr/>
        </p:nvSpPr>
        <p:spPr>
          <a:xfrm>
            <a:off x="391795" y="5510530"/>
            <a:ext cx="11580495" cy="645160"/>
          </a:xfrm>
          <a:prstGeom prst="rect">
            <a:avLst/>
          </a:prstGeom>
          <a:noFill/>
        </p:spPr>
        <p:txBody>
          <a:bodyPr wrap="square" rtlCol="0">
            <a:spAutoFit/>
          </a:bodyPr>
          <a:lstStyle/>
          <a:p>
            <a:r>
              <a:rPr lang="en-AU" dirty="0"/>
              <a:t>If images of people with black hair are more common in a dataset, then more input values will be mapped to that feature. As the result, the model isn’t capable of mapping parts of the input to feature, which cause features </a:t>
            </a:r>
            <a:r>
              <a:rPr lang="en-AU" dirty="0">
                <a:solidFill>
                  <a:srgbClr val="FF0000"/>
                </a:solidFill>
              </a:rPr>
              <a:t>entanglement</a:t>
            </a:r>
            <a:r>
              <a:rPr lang="en-AU" dirty="0"/>
              <a:t>.</a:t>
            </a:r>
          </a:p>
        </p:txBody>
      </p:sp>
      <p:sp>
        <p:nvSpPr>
          <p:cNvPr id="5" name="Flowchart: Process 4"/>
          <p:cNvSpPr/>
          <p:nvPr/>
        </p:nvSpPr>
        <p:spPr>
          <a:xfrm>
            <a:off x="569167" y="1493599"/>
            <a:ext cx="5038531" cy="4016863"/>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bg1"/>
              </a:solidFill>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9"/>
                                          </p:stCondLst>
                                        </p:cTn>
                                        <p:tgtEl>
                                          <p:spTgt spid="5"/>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2000</Words>
  <Application>Microsoft Office PowerPoint</Application>
  <PresentationFormat>Widescreen</PresentationFormat>
  <Paragraphs>155</Paragraphs>
  <Slides>32</Slides>
  <Notes>22</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Office 主题</vt:lpstr>
      <vt:lpstr>A Style-Based Generator Architecture for Generative Adversarial Networks</vt:lpstr>
      <vt:lpstr>Outline</vt:lpstr>
      <vt:lpstr>Background GANs(Generative Adversarial Networks) 2014 </vt:lpstr>
      <vt:lpstr>Background GANs(Generative Adversarial Networks) 2014 </vt:lpstr>
      <vt:lpstr>Background DCGAN(Deep Convolutional GAN) 2015</vt:lpstr>
      <vt:lpstr>Background PGGAN (progressively grow) 2017</vt:lpstr>
      <vt:lpstr>StyleGAN 2019</vt:lpstr>
      <vt:lpstr>StyleGAN Architecture of StyleGAN</vt:lpstr>
      <vt:lpstr>Architecture of StyleGAN Mapping network </vt:lpstr>
      <vt:lpstr>Architecture of StyleGAN Affine transform and AdaIN</vt:lpstr>
      <vt:lpstr>Architecture of StyleGAN Per-channel Noise scale  </vt:lpstr>
      <vt:lpstr>PowerPoint Presentation</vt:lpstr>
      <vt:lpstr>StyleGAN Embed images to latent space</vt:lpstr>
      <vt:lpstr>StyleGAN Latent Space</vt:lpstr>
      <vt:lpstr>StyleGAN Style Mixing</vt:lpstr>
      <vt:lpstr>StyleGAN Style Mixing</vt:lpstr>
      <vt:lpstr>StyleGAN2</vt:lpstr>
      <vt:lpstr>StyleGAN2 Architecture </vt:lpstr>
      <vt:lpstr>StyleGAN2 Dataset</vt:lpstr>
      <vt:lpstr>StyleGAN2 Dataset</vt:lpstr>
      <vt:lpstr>StyleGAN2 Metrics</vt:lpstr>
      <vt:lpstr>Results</vt:lpstr>
      <vt:lpstr>Results Cars</vt:lpstr>
      <vt:lpstr>Results Cats</vt:lpstr>
      <vt:lpstr>Results Church</vt:lpstr>
      <vt:lpstr>Results WikiArt</vt:lpstr>
      <vt:lpstr>Results Anime portraits</vt:lpstr>
      <vt:lpstr>Results Abstract art</vt:lpstr>
      <vt:lpstr>Results Maps</vt:lpstr>
      <vt:lpstr>Results Faces</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GANs for style transfer and image synthesis</dc:title>
  <dc:creator>Han, Junlin (Data61, Black Mountain)</dc:creator>
  <cp:lastModifiedBy>Han, Junlin (Data61, Black Mountain)</cp:lastModifiedBy>
  <cp:revision>57</cp:revision>
  <dcterms:created xsi:type="dcterms:W3CDTF">2020-09-07T08:49:00Z</dcterms:created>
  <dcterms:modified xsi:type="dcterms:W3CDTF">2020-10-23T02:36:30Z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